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71" r:id="rId3"/>
    <p:sldId id="270" r:id="rId4"/>
    <p:sldId id="272" r:id="rId5"/>
    <p:sldId id="259" r:id="rId6"/>
    <p:sldId id="260" r:id="rId7"/>
    <p:sldId id="261" r:id="rId8"/>
    <p:sldId id="262" r:id="rId9"/>
    <p:sldId id="263" r:id="rId10"/>
    <p:sldId id="273" r:id="rId11"/>
    <p:sldId id="274" r:id="rId12"/>
    <p:sldId id="275" r:id="rId13"/>
    <p:sldId id="276" r:id="rId14"/>
    <p:sldId id="264" r:id="rId15"/>
    <p:sldId id="269" r:id="rId16"/>
    <p:sldId id="268" r:id="rId17"/>
    <p:sldId id="267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19FF"/>
    <a:srgbClr val="57EFF7"/>
    <a:srgbClr val="380CF2"/>
    <a:srgbClr val="FF1515"/>
    <a:srgbClr val="23D1D1"/>
    <a:srgbClr val="09FF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Распределение</a:t>
            </a:r>
            <a:r>
              <a:rPr lang="ru-RU" baseline="0" dirty="0"/>
              <a:t> времени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50"/>
      <c:rotY val="221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rgbClr val="57EFF7">
                  <a:alpha val="89804"/>
                </a:srgbClr>
              </a:solidFill>
              <a:ln w="19050">
                <a:solidFill>
                  <a:srgbClr val="23D1D1"/>
                </a:solidFill>
              </a:ln>
              <a:effectLst>
                <a:innerShdw blurRad="114300">
                  <a:schemeClr val="accent1">
                    <a:shade val="58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translucentPowder">
                <a:contourClr>
                  <a:srgbClr val="23D1D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DD79-4395-BE11-76E01026CA6D}"/>
              </c:ext>
            </c:extLst>
          </c:dPt>
          <c:dPt>
            <c:idx val="1"/>
            <c:bubble3D val="0"/>
            <c:spPr>
              <a:solidFill>
                <a:srgbClr val="FF1515">
                  <a:alpha val="90000"/>
                </a:srgbClr>
              </a:solidFill>
              <a:ln w="19050">
                <a:solidFill>
                  <a:srgbClr val="FF1515"/>
                </a:solidFill>
              </a:ln>
              <a:effectLst>
                <a:innerShdw blurRad="114300">
                  <a:schemeClr val="bg1"/>
                </a:innerShdw>
              </a:effectLst>
              <a:scene3d>
                <a:camera prst="orthographicFront"/>
                <a:lightRig rig="threePt" dir="t"/>
              </a:scene3d>
              <a:sp3d contourW="19050" prstMaterial="translucentPowder">
                <a:contourClr>
                  <a:srgbClr val="FF1515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DD79-4395-BE11-76E01026CA6D}"/>
              </c:ext>
            </c:extLst>
          </c:dPt>
          <c:dPt>
            <c:idx val="2"/>
            <c:bubble3D val="0"/>
            <c:spPr>
              <a:solidFill>
                <a:srgbClr val="380CF2">
                  <a:alpha val="89804"/>
                </a:srgbClr>
              </a:solidFill>
              <a:ln w="19050">
                <a:solidFill>
                  <a:srgbClr val="380CF2"/>
                </a:solidFill>
              </a:ln>
              <a:effectLst>
                <a:innerShdw blurRad="114300">
                  <a:schemeClr val="accent1">
                    <a:tint val="86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translucentPowder">
                <a:contourClr>
                  <a:srgbClr val="380CF2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D79-4395-BE11-76E01026CA6D}"/>
              </c:ext>
            </c:extLst>
          </c:dPt>
          <c:dPt>
            <c:idx val="3"/>
            <c:bubble3D val="0"/>
            <c:spPr>
              <a:solidFill>
                <a:srgbClr val="09FF67">
                  <a:alpha val="89804"/>
                </a:srgbClr>
              </a:solidFill>
              <a:ln w="19050">
                <a:solidFill>
                  <a:srgbClr val="92D050"/>
                </a:solidFill>
              </a:ln>
              <a:effectLst>
                <a:innerShdw blurRad="114300">
                  <a:schemeClr val="accent1">
                    <a:tint val="58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translucentPowder">
                <a:contourClr>
                  <a:srgbClr val="92D05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D79-4395-BE11-76E01026CA6D}"/>
              </c:ext>
            </c:extLst>
          </c:dPt>
          <c:dLbls>
            <c:dLbl>
              <c:idx val="0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baseline="0"/>
                      <a:t>Али Худехшенас; </a:t>
                    </a:r>
                    <a:fld id="{A16279F3-0582-4C54-B83E-F771895668F1}" type="PERCENTAGE">
                      <a:rPr lang="en-US" baseline="0" smtClean="0"/>
                      <a:pPr>
                        <a:defRPr/>
                      </a:pPr>
                      <a:t>[ПРОЦЕНТ]</a:t>
                    </a:fld>
                    <a:endParaRPr lang="ru-RU" baseline="0"/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1">
                      <a:shade val="58000"/>
                    </a:schemeClr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shade val="58000"/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inEnd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DD79-4395-BE11-76E01026CA6D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baseline="0"/>
                      <a:t>Максим Кузьмин; </a:t>
                    </a:r>
                    <a:fld id="{5D392A17-141C-4A69-9845-37F7CBE28743}" type="PERCENTAG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[ПРОЦЕНТ]</a:t>
                    </a:fld>
                    <a:endParaRPr lang="ru-RU" baseline="0"/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1">
                      <a:shade val="86000"/>
                    </a:schemeClr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shade val="86000"/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inEnd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DD79-4395-BE11-76E01026CA6D}"/>
                </c:ext>
              </c:extLst>
            </c:dLbl>
            <c:dLbl>
              <c:idx val="2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1330" b="0" i="0" u="none" strike="noStrike" baseline="0" dirty="0">
                        <a:effectLst/>
                      </a:rPr>
                      <a:t>Арина Абдуллина</a:t>
                    </a:r>
                    <a:r>
                      <a:rPr lang="ru-RU" baseline="0" dirty="0"/>
                      <a:t>; </a:t>
                    </a:r>
                    <a:fld id="{F2008DB2-11F2-494A-9296-4D66F2467737}" type="PERCENTAG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[ПРОЦЕНТ]</a:t>
                    </a:fld>
                    <a:endParaRPr lang="ru-RU" baseline="0" dirty="0"/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1">
                      <a:tint val="86000"/>
                    </a:schemeClr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tint val="86000"/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inEnd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D79-4395-BE11-76E01026CA6D}"/>
                </c:ext>
              </c:extLst>
            </c:dLbl>
            <c:dLbl>
              <c:idx val="3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1330" b="0" i="0" u="none" strike="noStrike" baseline="0" dirty="0">
                        <a:effectLst/>
                      </a:rPr>
                      <a:t>София Брагина</a:t>
                    </a:r>
                    <a:r>
                      <a:rPr lang="ru-RU" baseline="0" dirty="0"/>
                      <a:t>; </a:t>
                    </a:r>
                    <a:fld id="{11D8C4C4-5712-4615-A0FD-3945A3802588}" type="PERCENTAG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[ПРОЦЕНТ]</a:t>
                    </a:fld>
                    <a:endParaRPr lang="ru-RU" baseline="0" dirty="0"/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1">
                      <a:tint val="58000"/>
                    </a:schemeClr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tint val="58000"/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inEnd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D79-4395-BE11-76E01026CA6D}"/>
                </c:ext>
              </c:extLst>
            </c:dLbl>
            <c:spPr>
              <a:solidFill>
                <a:prstClr val="white">
                  <a:alpha val="90000"/>
                </a:prstClr>
              </a:solidFill>
              <a:ln w="12700" cap="flat" cmpd="sng" algn="ctr">
                <a:solidFill>
                  <a:srgbClr val="217ED3"/>
                </a:solidFill>
                <a:round/>
              </a:ln>
              <a:effectLst>
                <a:outerShdw blurRad="50800" dist="38100" dir="2700000" algn="tl" rotWithShape="0">
                  <a:srgbClr val="217ED3">
                    <a:lumMod val="75000"/>
                    <a:alpha val="40000"/>
                  </a:srgbClr>
                </a:outerShdw>
              </a:effectLst>
            </c:spPr>
            <c:dLblPos val="inEnd"/>
            <c:showLegendKey val="1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2"/>
                <c:pt idx="0">
                  <c:v>Али Худехшенас</c:v>
                </c:pt>
                <c:pt idx="1">
                  <c:v>Максим Кузьмин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20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79-4395-BE11-76E01026CA6D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608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69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36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9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3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25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77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14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94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971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5624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11/12/2022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230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DE524F2-C7AF-4466-BA99-09C19DE0D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to Create a Telegram Bot | Toptal">
            <a:extLst>
              <a:ext uri="{FF2B5EF4-FFF2-40B4-BE49-F238E27FC236}">
                <a16:creationId xmlns:a16="http://schemas.microsoft.com/office/drawing/2014/main" id="{05B75051-BFBF-4B71-806B-568F870A8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04E317E-14BB-4200-84F3-2064B4C97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1DF94A24-8152-43C5-86F3-5CC95D809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08C161-E373-4EF0-BFE6-2933C4EDA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791" y="515198"/>
            <a:ext cx="4781662" cy="1576154"/>
          </a:xfrm>
        </p:spPr>
        <p:txBody>
          <a:bodyPr anchor="t">
            <a:normAutofit/>
          </a:bodyPr>
          <a:lstStyle/>
          <a:p>
            <a:r>
              <a:rPr lang="en-US" sz="8800" b="1" dirty="0">
                <a:solidFill>
                  <a:srgbClr val="FFFFFF"/>
                </a:solidFill>
                <a:latin typeface="Stencil" panose="040409050D0802020404" pitchFamily="82" charset="0"/>
              </a:rPr>
              <a:t>MVBOT</a:t>
            </a:r>
            <a:endParaRPr lang="ru-RU" sz="8800" b="1" dirty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8E5F875-9423-4340-A931-9C7C89A07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791" y="2606540"/>
            <a:ext cx="5062321" cy="1426013"/>
          </a:xfrm>
        </p:spPr>
        <p:txBody>
          <a:bodyPr anchor="b">
            <a:normAutofit/>
          </a:bodyPr>
          <a:lstStyle/>
          <a:p>
            <a:r>
              <a:rPr lang="ru-RU" sz="2800" dirty="0">
                <a:solidFill>
                  <a:srgbClr val="FFFFFF"/>
                </a:solidFill>
                <a:latin typeface="Impact" panose="020B0806030902050204" pitchFamily="34" charset="0"/>
              </a:rPr>
              <a:t>Лучший, многофункциональный, гибкий бот по поиску фильмов</a:t>
            </a:r>
          </a:p>
        </p:txBody>
      </p:sp>
      <p:sp>
        <p:nvSpPr>
          <p:cNvPr id="4" name="AutoShape 4" descr="Это самый полезный в мире бот Telegram. Вот что он умеет">
            <a:extLst>
              <a:ext uri="{FF2B5EF4-FFF2-40B4-BE49-F238E27FC236}">
                <a16:creationId xmlns:a16="http://schemas.microsoft.com/office/drawing/2014/main" id="{82CE635D-7B91-4B6E-8245-6509F95BD4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443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37D505C3-540C-4E1B-AFF5-74A9D9BD3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Personal Telegram Bot for Alerting Your Phone (w/o code) - DEV Community">
            <a:extLst>
              <a:ext uri="{FF2B5EF4-FFF2-40B4-BE49-F238E27FC236}">
                <a16:creationId xmlns:a16="http://schemas.microsoft.com/office/drawing/2014/main" id="{6EA6FCE1-9EE4-4A38-B137-3A4389E48D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5C14909-AFB2-4E07-A65C-633954901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5BC4B016-0848-4634-83F9-FBC4C80CA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862C74-9E72-4E77-9B8B-B2D3051C5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038" y="4219576"/>
            <a:ext cx="1621569" cy="8286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cap="all" spc="300" dirty="0">
                <a:solidFill>
                  <a:srgbClr val="FFFFFF"/>
                </a:solidFill>
                <a:latin typeface="Stencil" panose="040409050D0802020404" pitchFamily="82" charset="0"/>
              </a:rPr>
              <a:t>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172A9-29C8-47E4-890D-CB3975FFB825}"/>
              </a:ext>
            </a:extLst>
          </p:cNvPr>
          <p:cNvSpPr txBox="1"/>
          <p:nvPr/>
        </p:nvSpPr>
        <p:spPr>
          <a:xfrm>
            <a:off x="8164038" y="5048250"/>
            <a:ext cx="39748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000" b="0" strike="noStrike" spc="-1" dirty="0">
                <a:solidFill>
                  <a:srgbClr val="FFFFFF"/>
                </a:solidFill>
                <a:latin typeface="Walbaum Display"/>
              </a:rPr>
              <a:t>Поиск фильма по названию сканирует всю базу данных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Walbaum Display"/>
              </a:rPr>
              <a:t>Кинопоиска</a:t>
            </a:r>
            <a:r>
              <a:rPr lang="ru-RU" sz="2000" b="0" strike="noStrike" spc="-1" dirty="0">
                <a:solidFill>
                  <a:srgbClr val="FFFFFF"/>
                </a:solidFill>
                <a:latin typeface="Walbaum Display"/>
              </a:rPr>
              <a:t> и отображает найденную информацию пользователю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202F0D-26AD-D34D-FAED-CBCD5A0B6DD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28600" y="228600"/>
            <a:ext cx="4440600" cy="529524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825999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37D505C3-540C-4E1B-AFF5-74A9D9BD3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Personal Telegram Bot for Alerting Your Phone (w/o code) - DEV Community">
            <a:extLst>
              <a:ext uri="{FF2B5EF4-FFF2-40B4-BE49-F238E27FC236}">
                <a16:creationId xmlns:a16="http://schemas.microsoft.com/office/drawing/2014/main" id="{6EA6FCE1-9EE4-4A38-B137-3A4389E48D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5C14909-AFB2-4E07-A65C-633954901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5BC4B016-0848-4634-83F9-FBC4C80CA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862C74-9E72-4E77-9B8B-B2D3051C5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038" y="4219576"/>
            <a:ext cx="1621569" cy="8286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cap="all" spc="300" dirty="0">
                <a:solidFill>
                  <a:srgbClr val="FFFFFF"/>
                </a:solidFill>
                <a:latin typeface="Stencil" panose="040409050D0802020404" pitchFamily="82" charset="0"/>
              </a:rPr>
              <a:t>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172A9-29C8-47E4-890D-CB3975FFB825}"/>
              </a:ext>
            </a:extLst>
          </p:cNvPr>
          <p:cNvSpPr txBox="1"/>
          <p:nvPr/>
        </p:nvSpPr>
        <p:spPr>
          <a:xfrm>
            <a:off x="8164038" y="5048250"/>
            <a:ext cx="39748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000" b="0" strike="noStrike" spc="-1" dirty="0">
                <a:solidFill>
                  <a:srgbClr val="FFFFFF"/>
                </a:solidFill>
                <a:latin typeface="Walbaum Display"/>
              </a:rPr>
              <a:t>Поиск фильма по идентификатору находит определенный фильм и отображает информацию о нём пользователю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1E5BAD-1259-5B39-2957-0C1B63655C8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4880" y="119520"/>
            <a:ext cx="3949920" cy="628128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080272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37D505C3-540C-4E1B-AFF5-74A9D9BD3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Personal Telegram Bot for Alerting Your Phone (w/o code) - DEV Community">
            <a:extLst>
              <a:ext uri="{FF2B5EF4-FFF2-40B4-BE49-F238E27FC236}">
                <a16:creationId xmlns:a16="http://schemas.microsoft.com/office/drawing/2014/main" id="{6EA6FCE1-9EE4-4A38-B137-3A4389E48D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5C14909-AFB2-4E07-A65C-633954901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5BC4B016-0848-4634-83F9-FBC4C80CA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862C74-9E72-4E77-9B8B-B2D3051C5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038" y="4219576"/>
            <a:ext cx="1621569" cy="8286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cap="all" spc="300" dirty="0">
                <a:solidFill>
                  <a:srgbClr val="FFFFFF"/>
                </a:solidFill>
                <a:latin typeface="Stencil" panose="040409050D0802020404" pitchFamily="82" charset="0"/>
              </a:rPr>
              <a:t>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172A9-29C8-47E4-890D-CB3975FFB825}"/>
              </a:ext>
            </a:extLst>
          </p:cNvPr>
          <p:cNvSpPr txBox="1"/>
          <p:nvPr/>
        </p:nvSpPr>
        <p:spPr>
          <a:xfrm>
            <a:off x="8104837" y="5199112"/>
            <a:ext cx="39748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000" b="0" strike="noStrike" spc="-1" dirty="0">
                <a:solidFill>
                  <a:srgbClr val="FFFFFF"/>
                </a:solidFill>
                <a:latin typeface="Walbaum Display"/>
              </a:rPr>
              <a:t>Поиск персоны находит актёра и отображает значимую информацию о нём пользователю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77448C-6360-C5B2-9AC7-CC954C46B66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8040" y="163800"/>
            <a:ext cx="3168000" cy="625644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693732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37D505C3-540C-4E1B-AFF5-74A9D9BD3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Personal Telegram Bot for Alerting Your Phone (w/o code) - DEV Community">
            <a:extLst>
              <a:ext uri="{FF2B5EF4-FFF2-40B4-BE49-F238E27FC236}">
                <a16:creationId xmlns:a16="http://schemas.microsoft.com/office/drawing/2014/main" id="{6EA6FCE1-9EE4-4A38-B137-3A4389E48D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5C14909-AFB2-4E07-A65C-633954901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5BC4B016-0848-4634-83F9-FBC4C80CA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862C74-9E72-4E77-9B8B-B2D3051C5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038" y="4219576"/>
            <a:ext cx="1621569" cy="8286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cap="all" spc="300" dirty="0">
                <a:solidFill>
                  <a:srgbClr val="FFFFFF"/>
                </a:solidFill>
                <a:latin typeface="Stencil" panose="040409050D0802020404" pitchFamily="82" charset="0"/>
              </a:rPr>
              <a:t>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172A9-29C8-47E4-890D-CB3975FFB825}"/>
              </a:ext>
            </a:extLst>
          </p:cNvPr>
          <p:cNvSpPr txBox="1"/>
          <p:nvPr/>
        </p:nvSpPr>
        <p:spPr>
          <a:xfrm>
            <a:off x="8192298" y="5044038"/>
            <a:ext cx="39748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000" b="0" strike="noStrike" spc="-1" dirty="0">
                <a:solidFill>
                  <a:srgbClr val="FFFFFF"/>
                </a:solidFill>
                <a:latin typeface="Walbaum Display"/>
              </a:rPr>
              <a:t>Поиск по отзывам находит положительные и отрицательные отзывы об определенном фильме и отображает её пользователю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C401EA-A7B8-F966-0DA8-47CEEEDB757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12323" y="212831"/>
            <a:ext cx="5264640" cy="63097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148695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0CC10FC-6518-423B-A972-3E4F7A4A8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5D2D844-708E-4EAC-BF72-D7CE20B99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8972" y="0"/>
            <a:ext cx="9103027" cy="6858000"/>
          </a:xfrm>
          <a:custGeom>
            <a:avLst/>
            <a:gdLst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8540819 w 9403920"/>
              <a:gd name="connsiteY2" fmla="*/ 1 h 6858000"/>
              <a:gd name="connsiteX3" fmla="*/ 8968550 w 9403920"/>
              <a:gd name="connsiteY3" fmla="*/ 1 h 6858000"/>
              <a:gd name="connsiteX4" fmla="*/ 9403920 w 9403920"/>
              <a:gd name="connsiteY4" fmla="*/ 1 h 6858000"/>
              <a:gd name="connsiteX5" fmla="*/ 9403920 w 9403920"/>
              <a:gd name="connsiteY5" fmla="*/ 6858000 h 6858000"/>
              <a:gd name="connsiteX6" fmla="*/ 6787053 w 9403920"/>
              <a:gd name="connsiteY6" fmla="*/ 6858000 h 6858000"/>
              <a:gd name="connsiteX7" fmla="*/ 6787053 w 9403920"/>
              <a:gd name="connsiteY7" fmla="*/ 6857999 h 6858000"/>
              <a:gd name="connsiteX8" fmla="*/ 2530229 w 9403920"/>
              <a:gd name="connsiteY8" fmla="*/ 6857999 h 6858000"/>
              <a:gd name="connsiteX9" fmla="*/ 2530228 w 9403920"/>
              <a:gd name="connsiteY9" fmla="*/ 6858000 h 6858000"/>
              <a:gd name="connsiteX10" fmla="*/ 300893 w 9403920"/>
              <a:gd name="connsiteY10" fmla="*/ 6858000 h 6858000"/>
              <a:gd name="connsiteX11" fmla="*/ 300894 w 9403920"/>
              <a:gd name="connsiteY11" fmla="*/ 6857999 h 6858000"/>
              <a:gd name="connsiteX12" fmla="*/ 0 w 9403920"/>
              <a:gd name="connsiteY12" fmla="*/ 6857999 h 6858000"/>
              <a:gd name="connsiteX13" fmla="*/ 300896 w 9403920"/>
              <a:gd name="connsiteY13" fmla="*/ 6857997 h 6858000"/>
              <a:gd name="connsiteX14" fmla="*/ 4740458 w 9403920"/>
              <a:gd name="connsiteY14" fmla="*/ 1792521 h 6858000"/>
              <a:gd name="connsiteX15" fmla="*/ 6304967 w 9403920"/>
              <a:gd name="connsiteY15" fmla="*/ 1 h 6858000"/>
              <a:gd name="connsiteX16" fmla="*/ 6311485 w 9403920"/>
              <a:gd name="connsiteY16" fmla="*/ 1 h 6858000"/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8968550 w 9403920"/>
              <a:gd name="connsiteY2" fmla="*/ 1 h 6858000"/>
              <a:gd name="connsiteX3" fmla="*/ 9403920 w 9403920"/>
              <a:gd name="connsiteY3" fmla="*/ 1 h 6858000"/>
              <a:gd name="connsiteX4" fmla="*/ 9403920 w 9403920"/>
              <a:gd name="connsiteY4" fmla="*/ 6858000 h 6858000"/>
              <a:gd name="connsiteX5" fmla="*/ 6787053 w 9403920"/>
              <a:gd name="connsiteY5" fmla="*/ 6858000 h 6858000"/>
              <a:gd name="connsiteX6" fmla="*/ 6787053 w 9403920"/>
              <a:gd name="connsiteY6" fmla="*/ 6857999 h 6858000"/>
              <a:gd name="connsiteX7" fmla="*/ 2530229 w 9403920"/>
              <a:gd name="connsiteY7" fmla="*/ 6857999 h 6858000"/>
              <a:gd name="connsiteX8" fmla="*/ 2530228 w 9403920"/>
              <a:gd name="connsiteY8" fmla="*/ 6858000 h 6858000"/>
              <a:gd name="connsiteX9" fmla="*/ 300893 w 9403920"/>
              <a:gd name="connsiteY9" fmla="*/ 6858000 h 6858000"/>
              <a:gd name="connsiteX10" fmla="*/ 300894 w 9403920"/>
              <a:gd name="connsiteY10" fmla="*/ 6857999 h 6858000"/>
              <a:gd name="connsiteX11" fmla="*/ 0 w 9403920"/>
              <a:gd name="connsiteY11" fmla="*/ 6857999 h 6858000"/>
              <a:gd name="connsiteX12" fmla="*/ 300896 w 9403920"/>
              <a:gd name="connsiteY12" fmla="*/ 6857997 h 6858000"/>
              <a:gd name="connsiteX13" fmla="*/ 4740458 w 9403920"/>
              <a:gd name="connsiteY13" fmla="*/ 1792521 h 6858000"/>
              <a:gd name="connsiteX14" fmla="*/ 6304967 w 9403920"/>
              <a:gd name="connsiteY14" fmla="*/ 1 h 6858000"/>
              <a:gd name="connsiteX15" fmla="*/ 6311485 w 9403920"/>
              <a:gd name="connsiteY15" fmla="*/ 1 h 6858000"/>
              <a:gd name="connsiteX16" fmla="*/ 6311486 w 9403920"/>
              <a:gd name="connsiteY16" fmla="*/ 0 h 6858000"/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9403920 w 9403920"/>
              <a:gd name="connsiteY2" fmla="*/ 1 h 6858000"/>
              <a:gd name="connsiteX3" fmla="*/ 9403920 w 9403920"/>
              <a:gd name="connsiteY3" fmla="*/ 6858000 h 6858000"/>
              <a:gd name="connsiteX4" fmla="*/ 6787053 w 9403920"/>
              <a:gd name="connsiteY4" fmla="*/ 6858000 h 6858000"/>
              <a:gd name="connsiteX5" fmla="*/ 6787053 w 9403920"/>
              <a:gd name="connsiteY5" fmla="*/ 6857999 h 6858000"/>
              <a:gd name="connsiteX6" fmla="*/ 2530229 w 9403920"/>
              <a:gd name="connsiteY6" fmla="*/ 6857999 h 6858000"/>
              <a:gd name="connsiteX7" fmla="*/ 2530228 w 9403920"/>
              <a:gd name="connsiteY7" fmla="*/ 6858000 h 6858000"/>
              <a:gd name="connsiteX8" fmla="*/ 300893 w 9403920"/>
              <a:gd name="connsiteY8" fmla="*/ 6858000 h 6858000"/>
              <a:gd name="connsiteX9" fmla="*/ 300894 w 9403920"/>
              <a:gd name="connsiteY9" fmla="*/ 6857999 h 6858000"/>
              <a:gd name="connsiteX10" fmla="*/ 0 w 9403920"/>
              <a:gd name="connsiteY10" fmla="*/ 6857999 h 6858000"/>
              <a:gd name="connsiteX11" fmla="*/ 300896 w 9403920"/>
              <a:gd name="connsiteY11" fmla="*/ 6857997 h 6858000"/>
              <a:gd name="connsiteX12" fmla="*/ 4740458 w 9403920"/>
              <a:gd name="connsiteY12" fmla="*/ 1792521 h 6858000"/>
              <a:gd name="connsiteX13" fmla="*/ 6304967 w 9403920"/>
              <a:gd name="connsiteY13" fmla="*/ 1 h 6858000"/>
              <a:gd name="connsiteX14" fmla="*/ 6311485 w 9403920"/>
              <a:gd name="connsiteY14" fmla="*/ 1 h 6858000"/>
              <a:gd name="connsiteX15" fmla="*/ 6311486 w 9403920"/>
              <a:gd name="connsiteY15" fmla="*/ 0 h 6858000"/>
              <a:gd name="connsiteX0" fmla="*/ 6311486 w 9403920"/>
              <a:gd name="connsiteY0" fmla="*/ 0 h 6858000"/>
              <a:gd name="connsiteX1" fmla="*/ 9403920 w 9403920"/>
              <a:gd name="connsiteY1" fmla="*/ 1 h 6858000"/>
              <a:gd name="connsiteX2" fmla="*/ 9403920 w 9403920"/>
              <a:gd name="connsiteY2" fmla="*/ 6858000 h 6858000"/>
              <a:gd name="connsiteX3" fmla="*/ 6787053 w 9403920"/>
              <a:gd name="connsiteY3" fmla="*/ 6858000 h 6858000"/>
              <a:gd name="connsiteX4" fmla="*/ 6787053 w 9403920"/>
              <a:gd name="connsiteY4" fmla="*/ 6857999 h 6858000"/>
              <a:gd name="connsiteX5" fmla="*/ 2530229 w 9403920"/>
              <a:gd name="connsiteY5" fmla="*/ 6857999 h 6858000"/>
              <a:gd name="connsiteX6" fmla="*/ 2530228 w 9403920"/>
              <a:gd name="connsiteY6" fmla="*/ 6858000 h 6858000"/>
              <a:gd name="connsiteX7" fmla="*/ 300893 w 9403920"/>
              <a:gd name="connsiteY7" fmla="*/ 6858000 h 6858000"/>
              <a:gd name="connsiteX8" fmla="*/ 300894 w 9403920"/>
              <a:gd name="connsiteY8" fmla="*/ 6857999 h 6858000"/>
              <a:gd name="connsiteX9" fmla="*/ 0 w 9403920"/>
              <a:gd name="connsiteY9" fmla="*/ 6857999 h 6858000"/>
              <a:gd name="connsiteX10" fmla="*/ 300896 w 9403920"/>
              <a:gd name="connsiteY10" fmla="*/ 6857997 h 6858000"/>
              <a:gd name="connsiteX11" fmla="*/ 4740458 w 9403920"/>
              <a:gd name="connsiteY11" fmla="*/ 1792521 h 6858000"/>
              <a:gd name="connsiteX12" fmla="*/ 6304967 w 9403920"/>
              <a:gd name="connsiteY12" fmla="*/ 1 h 6858000"/>
              <a:gd name="connsiteX13" fmla="*/ 6311485 w 9403920"/>
              <a:gd name="connsiteY13" fmla="*/ 1 h 6858000"/>
              <a:gd name="connsiteX14" fmla="*/ 6311486 w 9403920"/>
              <a:gd name="connsiteY14" fmla="*/ 0 h 6858000"/>
              <a:gd name="connsiteX0" fmla="*/ 6311486 w 9403920"/>
              <a:gd name="connsiteY0" fmla="*/ 0 h 6858000"/>
              <a:gd name="connsiteX1" fmla="*/ 9403920 w 9403920"/>
              <a:gd name="connsiteY1" fmla="*/ 1 h 6858000"/>
              <a:gd name="connsiteX2" fmla="*/ 9403920 w 9403920"/>
              <a:gd name="connsiteY2" fmla="*/ 6858000 h 6858000"/>
              <a:gd name="connsiteX3" fmla="*/ 6787053 w 9403920"/>
              <a:gd name="connsiteY3" fmla="*/ 6858000 h 6858000"/>
              <a:gd name="connsiteX4" fmla="*/ 6787053 w 9403920"/>
              <a:gd name="connsiteY4" fmla="*/ 6857999 h 6858000"/>
              <a:gd name="connsiteX5" fmla="*/ 2530229 w 9403920"/>
              <a:gd name="connsiteY5" fmla="*/ 6857999 h 6858000"/>
              <a:gd name="connsiteX6" fmla="*/ 2530228 w 9403920"/>
              <a:gd name="connsiteY6" fmla="*/ 6858000 h 6858000"/>
              <a:gd name="connsiteX7" fmla="*/ 300893 w 9403920"/>
              <a:gd name="connsiteY7" fmla="*/ 6858000 h 6858000"/>
              <a:gd name="connsiteX8" fmla="*/ 300894 w 9403920"/>
              <a:gd name="connsiteY8" fmla="*/ 6857999 h 6858000"/>
              <a:gd name="connsiteX9" fmla="*/ 0 w 9403920"/>
              <a:gd name="connsiteY9" fmla="*/ 6857999 h 6858000"/>
              <a:gd name="connsiteX10" fmla="*/ 300896 w 9403920"/>
              <a:gd name="connsiteY10" fmla="*/ 6857997 h 6858000"/>
              <a:gd name="connsiteX11" fmla="*/ 6304967 w 9403920"/>
              <a:gd name="connsiteY11" fmla="*/ 1 h 6858000"/>
              <a:gd name="connsiteX12" fmla="*/ 6311485 w 9403920"/>
              <a:gd name="connsiteY12" fmla="*/ 1 h 6858000"/>
              <a:gd name="connsiteX13" fmla="*/ 6311486 w 9403920"/>
              <a:gd name="connsiteY13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6486160 w 9103027"/>
              <a:gd name="connsiteY4" fmla="*/ 6857999 h 6858000"/>
              <a:gd name="connsiteX5" fmla="*/ 2229336 w 9103027"/>
              <a:gd name="connsiteY5" fmla="*/ 6857999 h 6858000"/>
              <a:gd name="connsiteX6" fmla="*/ 2229335 w 9103027"/>
              <a:gd name="connsiteY6" fmla="*/ 6858000 h 6858000"/>
              <a:gd name="connsiteX7" fmla="*/ 0 w 9103027"/>
              <a:gd name="connsiteY7" fmla="*/ 6858000 h 6858000"/>
              <a:gd name="connsiteX8" fmla="*/ 1 w 9103027"/>
              <a:gd name="connsiteY8" fmla="*/ 6857999 h 6858000"/>
              <a:gd name="connsiteX9" fmla="*/ 3 w 9103027"/>
              <a:gd name="connsiteY9" fmla="*/ 6857997 h 6858000"/>
              <a:gd name="connsiteX10" fmla="*/ 6004074 w 9103027"/>
              <a:gd name="connsiteY10" fmla="*/ 1 h 6858000"/>
              <a:gd name="connsiteX11" fmla="*/ 6010592 w 9103027"/>
              <a:gd name="connsiteY11" fmla="*/ 1 h 6858000"/>
              <a:gd name="connsiteX12" fmla="*/ 6010593 w 9103027"/>
              <a:gd name="connsiteY12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6486160 w 9103027"/>
              <a:gd name="connsiteY4" fmla="*/ 6857999 h 6858000"/>
              <a:gd name="connsiteX5" fmla="*/ 2229336 w 9103027"/>
              <a:gd name="connsiteY5" fmla="*/ 6857999 h 6858000"/>
              <a:gd name="connsiteX6" fmla="*/ 0 w 9103027"/>
              <a:gd name="connsiteY6" fmla="*/ 6858000 h 6858000"/>
              <a:gd name="connsiteX7" fmla="*/ 1 w 9103027"/>
              <a:gd name="connsiteY7" fmla="*/ 6857999 h 6858000"/>
              <a:gd name="connsiteX8" fmla="*/ 3 w 9103027"/>
              <a:gd name="connsiteY8" fmla="*/ 6857997 h 6858000"/>
              <a:gd name="connsiteX9" fmla="*/ 6004074 w 9103027"/>
              <a:gd name="connsiteY9" fmla="*/ 1 h 6858000"/>
              <a:gd name="connsiteX10" fmla="*/ 6010592 w 9103027"/>
              <a:gd name="connsiteY10" fmla="*/ 1 h 6858000"/>
              <a:gd name="connsiteX11" fmla="*/ 6010593 w 9103027"/>
              <a:gd name="connsiteY11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2229336 w 9103027"/>
              <a:gd name="connsiteY4" fmla="*/ 6857999 h 6858000"/>
              <a:gd name="connsiteX5" fmla="*/ 0 w 9103027"/>
              <a:gd name="connsiteY5" fmla="*/ 6858000 h 6858000"/>
              <a:gd name="connsiteX6" fmla="*/ 1 w 9103027"/>
              <a:gd name="connsiteY6" fmla="*/ 6857999 h 6858000"/>
              <a:gd name="connsiteX7" fmla="*/ 3 w 9103027"/>
              <a:gd name="connsiteY7" fmla="*/ 6857997 h 6858000"/>
              <a:gd name="connsiteX8" fmla="*/ 6004074 w 9103027"/>
              <a:gd name="connsiteY8" fmla="*/ 1 h 6858000"/>
              <a:gd name="connsiteX9" fmla="*/ 6010592 w 9103027"/>
              <a:gd name="connsiteY9" fmla="*/ 1 h 6858000"/>
              <a:gd name="connsiteX10" fmla="*/ 6010593 w 9103027"/>
              <a:gd name="connsiteY10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2229336 w 9103027"/>
              <a:gd name="connsiteY3" fmla="*/ 6857999 h 6858000"/>
              <a:gd name="connsiteX4" fmla="*/ 0 w 9103027"/>
              <a:gd name="connsiteY4" fmla="*/ 6858000 h 6858000"/>
              <a:gd name="connsiteX5" fmla="*/ 1 w 9103027"/>
              <a:gd name="connsiteY5" fmla="*/ 6857999 h 6858000"/>
              <a:gd name="connsiteX6" fmla="*/ 3 w 9103027"/>
              <a:gd name="connsiteY6" fmla="*/ 6857997 h 6858000"/>
              <a:gd name="connsiteX7" fmla="*/ 6004074 w 9103027"/>
              <a:gd name="connsiteY7" fmla="*/ 1 h 6858000"/>
              <a:gd name="connsiteX8" fmla="*/ 6010592 w 9103027"/>
              <a:gd name="connsiteY8" fmla="*/ 1 h 6858000"/>
              <a:gd name="connsiteX9" fmla="*/ 6010593 w 9103027"/>
              <a:gd name="connsiteY9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0 w 9103027"/>
              <a:gd name="connsiteY3" fmla="*/ 6858000 h 6858000"/>
              <a:gd name="connsiteX4" fmla="*/ 1 w 9103027"/>
              <a:gd name="connsiteY4" fmla="*/ 6857999 h 6858000"/>
              <a:gd name="connsiteX5" fmla="*/ 3 w 9103027"/>
              <a:gd name="connsiteY5" fmla="*/ 6857997 h 6858000"/>
              <a:gd name="connsiteX6" fmla="*/ 6004074 w 9103027"/>
              <a:gd name="connsiteY6" fmla="*/ 1 h 6858000"/>
              <a:gd name="connsiteX7" fmla="*/ 6010592 w 9103027"/>
              <a:gd name="connsiteY7" fmla="*/ 1 h 6858000"/>
              <a:gd name="connsiteX8" fmla="*/ 6010593 w 9103027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03027" h="6858000">
                <a:moveTo>
                  <a:pt x="6010593" y="0"/>
                </a:moveTo>
                <a:lnTo>
                  <a:pt x="9103027" y="1"/>
                </a:lnTo>
                <a:lnTo>
                  <a:pt x="9103027" y="6858000"/>
                </a:lnTo>
                <a:lnTo>
                  <a:pt x="0" y="6858000"/>
                </a:lnTo>
                <a:lnTo>
                  <a:pt x="1" y="6857999"/>
                </a:lnTo>
                <a:lnTo>
                  <a:pt x="3" y="6857997"/>
                </a:lnTo>
                <a:lnTo>
                  <a:pt x="6004074" y="1"/>
                </a:lnTo>
                <a:lnTo>
                  <a:pt x="6010592" y="1"/>
                </a:lnTo>
                <a:lnTo>
                  <a:pt x="6010593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194" name="Picture 2" descr="GitHub - akashrchandran/Account_checkbot: Telegram Bot that check accounts  for login on different sites and displays if it has any plans active or  not. For demo message">
            <a:extLst>
              <a:ext uri="{FF2B5EF4-FFF2-40B4-BE49-F238E27FC236}">
                <a16:creationId xmlns:a16="http://schemas.microsoft.com/office/drawing/2014/main" id="{56DA2816-9A4E-4066-AEB0-4D7C98A6A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6" r="11054"/>
          <a:stretch/>
        </p:blipFill>
        <p:spPr bwMode="auto">
          <a:xfrm>
            <a:off x="20" y="10"/>
            <a:ext cx="9102514" cy="6857990"/>
          </a:xfrm>
          <a:custGeom>
            <a:avLst/>
            <a:gdLst/>
            <a:ahLst/>
            <a:cxnLst/>
            <a:rect l="l" t="t" r="r" b="b"/>
            <a:pathLst>
              <a:path w="9102534" h="6858000">
                <a:moveTo>
                  <a:pt x="0" y="0"/>
                </a:moveTo>
                <a:lnTo>
                  <a:pt x="9102534" y="0"/>
                </a:lnTo>
                <a:lnTo>
                  <a:pt x="9102532" y="2"/>
                </a:lnTo>
                <a:cubicBezTo>
                  <a:pt x="9102532" y="3"/>
                  <a:pt x="9102531" y="3"/>
                  <a:pt x="9102531" y="4"/>
                </a:cubicBezTo>
                <a:lnTo>
                  <a:pt x="309194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BFB227E1-F100-4CF9-9797-1E2001BBE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D3EF18-1DF0-499E-8B37-D86D0FFFA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66" y="192005"/>
            <a:ext cx="5083100" cy="2271278"/>
          </a:xfrm>
        </p:spPr>
        <p:txBody>
          <a:bodyPr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Stencil" panose="040409050D0802020404" pitchFamily="82" charset="0"/>
              </a:rPr>
              <a:t>MVBOT</a:t>
            </a:r>
            <a:r>
              <a:rPr lang="ru-RU" sz="3600" dirty="0">
                <a:solidFill>
                  <a:srgbClr val="FFFFFF"/>
                </a:solidFill>
              </a:rPr>
              <a:t> предоставляет доступ к бесплатным ресурсам  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06758A3-C4A6-479A-8755-3BEC63142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1C1637-EA6C-4A70-823A-E2B51EA94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485" y="710658"/>
            <a:ext cx="3280604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3449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AB20E7A4-EC2C-47C8-BE55-65771E3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7F62D59-F5C8-4B91-BC19-4561C2CBF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5306675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9" name="Заголовок 1">
            <a:extLst>
              <a:ext uri="{FF2B5EF4-FFF2-40B4-BE49-F238E27FC236}">
                <a16:creationId xmlns:a16="http://schemas.microsoft.com/office/drawing/2014/main" id="{33D43536-CC41-4FD8-934A-DDC6D53F7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687" y="3989614"/>
            <a:ext cx="4199312" cy="1767172"/>
          </a:xfrm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ru-RU" dirty="0">
                <a:latin typeface="Impact" panose="020B0806030902050204" pitchFamily="34" charset="0"/>
              </a:rPr>
              <a:t>Диаграмма распределения времени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766FD2F-248A-4AA1-8078-E26D6E69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9161296E-45E3-4230-9043-B06A2C8AB3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3864983"/>
              </p:ext>
            </p:extLst>
          </p:nvPr>
        </p:nvGraphicFramePr>
        <p:xfrm>
          <a:off x="1143001" y="858341"/>
          <a:ext cx="5742145" cy="5106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6918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На бота надейся - Ведомости">
            <a:extLst>
              <a:ext uri="{FF2B5EF4-FFF2-40B4-BE49-F238E27FC236}">
                <a16:creationId xmlns:a16="http://schemas.microsoft.com/office/drawing/2014/main" id="{C9E4D79C-6093-4E92-BFE4-A0F1B5D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12" b="-1"/>
          <a:stretch/>
        </p:blipFill>
        <p:spPr bwMode="auto"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Freeform: Shape 72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E73A7B-C564-4B48-ABA1-4621530AD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584" y="209838"/>
            <a:ext cx="5453741" cy="928498"/>
          </a:xfrm>
        </p:spPr>
        <p:txBody>
          <a:bodyPr>
            <a:normAutofit/>
          </a:bodyPr>
          <a:lstStyle/>
          <a:p>
            <a:r>
              <a:rPr lang="ru-RU" dirty="0">
                <a:latin typeface="Impact" panose="020B0806030902050204" pitchFamily="34" charset="0"/>
              </a:rPr>
              <a:t>Направления развития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08937A-88FF-440D-833D-A3167B948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584" y="1152222"/>
            <a:ext cx="5620416" cy="45424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100" dirty="0"/>
              <a:t>В перспективе развития бота можно выделить:</a:t>
            </a:r>
          </a:p>
          <a:p>
            <a:r>
              <a:rPr lang="ru-RU" sz="2100" dirty="0"/>
              <a:t>Расширение региональных границ совместности с ботом</a:t>
            </a:r>
          </a:p>
          <a:p>
            <a:r>
              <a:rPr lang="ru-RU" sz="2100" dirty="0"/>
              <a:t>Универсальный алгоритм парсинга, способный работать с любым сайтом</a:t>
            </a:r>
          </a:p>
          <a:p>
            <a:r>
              <a:rPr lang="ru-RU" sz="2100" dirty="0"/>
              <a:t>Возможность выбирать и оплачивать билеты</a:t>
            </a:r>
          </a:p>
          <a:p>
            <a:r>
              <a:rPr lang="ru-RU" sz="2100" dirty="0"/>
              <a:t>Подключить статистику фильмов из IMDB</a:t>
            </a:r>
          </a:p>
        </p:txBody>
      </p:sp>
    </p:spTree>
    <p:extLst>
      <p:ext uri="{BB962C8B-B14F-4D97-AF65-F5344CB8AC3E}">
        <p14:creationId xmlns:p14="http://schemas.microsoft.com/office/powerpoint/2010/main" val="132563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D4EF05AC-3FB7-402E-AD79-B295F1962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968B5335-D5FF-4145-97AC-3783A0DE4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1D0562-B987-4741-985E-3AADE1075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C5B5F-A172-47C6-83F0-318D276C7D29}"/>
              </a:ext>
            </a:extLst>
          </p:cNvPr>
          <p:cNvSpPr txBox="1"/>
          <p:nvPr/>
        </p:nvSpPr>
        <p:spPr>
          <a:xfrm>
            <a:off x="6992195" y="3193715"/>
            <a:ext cx="36073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latin typeface="Impact" panose="020B080603090205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05156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Презентация продукта - полное руководство 2022 (+ примеры)">
            <a:extLst>
              <a:ext uri="{FF2B5EF4-FFF2-40B4-BE49-F238E27FC236}">
                <a16:creationId xmlns:a16="http://schemas.microsoft.com/office/drawing/2014/main" id="{1F74B67B-E1E7-3E0D-1A1A-2ABBDE3C1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74756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29FC-1A1B-A179-36CA-27EA6AD00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789" y="-325925"/>
            <a:ext cx="6400421" cy="2364407"/>
          </a:xfrm>
        </p:spPr>
        <p:txBody>
          <a:bodyPr>
            <a:normAutofit/>
          </a:bodyPr>
          <a:lstStyle/>
          <a:p>
            <a:r>
              <a:rPr lang="ru-RU" sz="6000" dirty="0">
                <a:solidFill>
                  <a:schemeClr val="accent6">
                    <a:lumMod val="60000"/>
                    <a:lumOff val="40000"/>
                  </a:schemeClr>
                </a:solidFill>
                <a:latin typeface="Impact" panose="020B0806030902050204" pitchFamily="34" charset="0"/>
              </a:rPr>
              <a:t>Аналоги проекта</a:t>
            </a:r>
            <a:endParaRPr lang="ru-RU" sz="6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45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A6EAAD-C76A-2FB2-80B5-224ABC74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359" y="614113"/>
            <a:ext cx="3914115" cy="780119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Aharoni" panose="02010803020104030203" pitchFamily="2" charset="-79"/>
                <a:cs typeface="Aharoni" panose="02010803020104030203" pitchFamily="2" charset="-79"/>
              </a:rPr>
              <a:t>HD Films </a:t>
            </a:r>
            <a:r>
              <a:rPr lang="ru-RU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Bot</a:t>
            </a:r>
            <a:endParaRPr lang="ru-RU" sz="8000" dirty="0">
              <a:latin typeface="Impact" panose="020B0806030902050204" pitchFamily="34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8768D89-E0B6-E3FE-B786-637F92CF5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7611" y="896211"/>
            <a:ext cx="3838029" cy="5065577"/>
          </a:xfr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6E920A3D-C3AE-3C70-6A3F-9D8A35A4EFCD}"/>
              </a:ext>
            </a:extLst>
          </p:cNvPr>
          <p:cNvSpPr txBox="1">
            <a:spLocks/>
          </p:cNvSpPr>
          <p:nvPr/>
        </p:nvSpPr>
        <p:spPr>
          <a:xfrm>
            <a:off x="1246359" y="1903489"/>
            <a:ext cx="5706701" cy="30510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Aharoni" panose="02010803020104030203" pitchFamily="2" charset="-79"/>
                <a:cs typeface="Aharoni" panose="02010803020104030203" pitchFamily="2" charset="-79"/>
              </a:rPr>
              <a:t>HD Films </a:t>
            </a:r>
            <a:r>
              <a:rPr lang="ru-RU" dirty="0" err="1">
                <a:latin typeface="Aharoni" panose="02010803020104030203" pitchFamily="2" charset="-79"/>
                <a:cs typeface="Aharoni" panose="02010803020104030203" pitchFamily="2" charset="-79"/>
              </a:rPr>
              <a:t>Bot</a:t>
            </a:r>
            <a:r>
              <a:rPr lang="ru-RU" dirty="0">
                <a:latin typeface="Aharoni" panose="02010803020104030203" pitchFamily="2" charset="-79"/>
                <a:cs typeface="Aharoni" panose="02010803020104030203" pitchFamily="2" charset="-79"/>
              </a:rPr>
              <a:t> – бот, предоставляющий возможность поиска фильма по критериям, просмотр новинок среди фильмов и также отправки случайного фильма.</a:t>
            </a:r>
            <a:br>
              <a:rPr lang="ru-RU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ru-RU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ru-RU" dirty="0">
                <a:latin typeface="Aharoni" panose="02010803020104030203" pitchFamily="2" charset="-79"/>
                <a:cs typeface="Aharoni" panose="02010803020104030203" pitchFamily="2" charset="-79"/>
              </a:rPr>
              <a:t>Из минусов можно выделить отсутствие возможности просмотра афиши в конкретном кинотеатре.</a:t>
            </a:r>
          </a:p>
        </p:txBody>
      </p:sp>
    </p:spTree>
    <p:extLst>
      <p:ext uri="{BB962C8B-B14F-4D97-AF65-F5344CB8AC3E}">
        <p14:creationId xmlns:p14="http://schemas.microsoft.com/office/powerpoint/2010/main" val="774525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A6EAAD-C76A-2FB2-80B5-224ABC74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86541"/>
            <a:ext cx="3914115" cy="780119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haroni" panose="02010803020104030203" pitchFamily="2" charset="-79"/>
                <a:cs typeface="Aharoni" panose="02010803020104030203" pitchFamily="2" charset="-79"/>
              </a:rPr>
              <a:t>Elite Cinema</a:t>
            </a:r>
            <a:endParaRPr lang="ru-RU" sz="8000" dirty="0">
              <a:latin typeface="Impact" panose="020B0806030902050204" pitchFamily="34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8768D89-E0B6-E3FE-B786-637F92CF5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4244" y="795942"/>
            <a:ext cx="3793364" cy="5065577"/>
          </a:xfr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6E920A3D-C3AE-3C70-6A3F-9D8A35A4EFCD}"/>
              </a:ext>
            </a:extLst>
          </p:cNvPr>
          <p:cNvSpPr txBox="1">
            <a:spLocks/>
          </p:cNvSpPr>
          <p:nvPr/>
        </p:nvSpPr>
        <p:spPr>
          <a:xfrm>
            <a:off x="6096000" y="2027519"/>
            <a:ext cx="5706701" cy="260242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Elite Cinema</a:t>
            </a:r>
            <a:r>
              <a:rPr lang="ru-RU" dirty="0">
                <a:latin typeface="Aharoni" panose="02010803020104030203" pitchFamily="2" charset="-79"/>
                <a:cs typeface="Aharoni" panose="02010803020104030203" pitchFamily="2" charset="-79"/>
              </a:rPr>
              <a:t> – бот, предоставляющий возможность поиска фильмов и сериалов по названию.</a:t>
            </a:r>
            <a:br>
              <a:rPr lang="ru-RU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ru-RU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ru-RU" dirty="0">
                <a:latin typeface="Aharoni" panose="02010803020104030203" pitchFamily="2" charset="-79"/>
                <a:cs typeface="Aharoni" panose="02010803020104030203" pitchFamily="2" charset="-79"/>
              </a:rPr>
              <a:t>К минусам относится отсутствие какого-либо списка фильмов или афиш, а также весьма малый спектр функций.</a:t>
            </a:r>
          </a:p>
        </p:txBody>
      </p:sp>
    </p:spTree>
    <p:extLst>
      <p:ext uri="{BB962C8B-B14F-4D97-AF65-F5344CB8AC3E}">
        <p14:creationId xmlns:p14="http://schemas.microsoft.com/office/powerpoint/2010/main" val="4207370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20CC10FC-6518-423B-A972-3E4F7A4A8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8" name="Freeform: Shape 76">
            <a:extLst>
              <a:ext uri="{FF2B5EF4-FFF2-40B4-BE49-F238E27FC236}">
                <a16:creationId xmlns:a16="http://schemas.microsoft.com/office/drawing/2014/main" id="{95D2D844-708E-4EAC-BF72-D7CE20B99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8972" y="0"/>
            <a:ext cx="9103027" cy="6858000"/>
          </a:xfrm>
          <a:custGeom>
            <a:avLst/>
            <a:gdLst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8540819 w 9403920"/>
              <a:gd name="connsiteY2" fmla="*/ 1 h 6858000"/>
              <a:gd name="connsiteX3" fmla="*/ 8968550 w 9403920"/>
              <a:gd name="connsiteY3" fmla="*/ 1 h 6858000"/>
              <a:gd name="connsiteX4" fmla="*/ 9403920 w 9403920"/>
              <a:gd name="connsiteY4" fmla="*/ 1 h 6858000"/>
              <a:gd name="connsiteX5" fmla="*/ 9403920 w 9403920"/>
              <a:gd name="connsiteY5" fmla="*/ 6858000 h 6858000"/>
              <a:gd name="connsiteX6" fmla="*/ 6787053 w 9403920"/>
              <a:gd name="connsiteY6" fmla="*/ 6858000 h 6858000"/>
              <a:gd name="connsiteX7" fmla="*/ 6787053 w 9403920"/>
              <a:gd name="connsiteY7" fmla="*/ 6857999 h 6858000"/>
              <a:gd name="connsiteX8" fmla="*/ 2530229 w 9403920"/>
              <a:gd name="connsiteY8" fmla="*/ 6857999 h 6858000"/>
              <a:gd name="connsiteX9" fmla="*/ 2530228 w 9403920"/>
              <a:gd name="connsiteY9" fmla="*/ 6858000 h 6858000"/>
              <a:gd name="connsiteX10" fmla="*/ 300893 w 9403920"/>
              <a:gd name="connsiteY10" fmla="*/ 6858000 h 6858000"/>
              <a:gd name="connsiteX11" fmla="*/ 300894 w 9403920"/>
              <a:gd name="connsiteY11" fmla="*/ 6857999 h 6858000"/>
              <a:gd name="connsiteX12" fmla="*/ 0 w 9403920"/>
              <a:gd name="connsiteY12" fmla="*/ 6857999 h 6858000"/>
              <a:gd name="connsiteX13" fmla="*/ 300896 w 9403920"/>
              <a:gd name="connsiteY13" fmla="*/ 6857997 h 6858000"/>
              <a:gd name="connsiteX14" fmla="*/ 4740458 w 9403920"/>
              <a:gd name="connsiteY14" fmla="*/ 1792521 h 6858000"/>
              <a:gd name="connsiteX15" fmla="*/ 6304967 w 9403920"/>
              <a:gd name="connsiteY15" fmla="*/ 1 h 6858000"/>
              <a:gd name="connsiteX16" fmla="*/ 6311485 w 9403920"/>
              <a:gd name="connsiteY16" fmla="*/ 1 h 6858000"/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8968550 w 9403920"/>
              <a:gd name="connsiteY2" fmla="*/ 1 h 6858000"/>
              <a:gd name="connsiteX3" fmla="*/ 9403920 w 9403920"/>
              <a:gd name="connsiteY3" fmla="*/ 1 h 6858000"/>
              <a:gd name="connsiteX4" fmla="*/ 9403920 w 9403920"/>
              <a:gd name="connsiteY4" fmla="*/ 6858000 h 6858000"/>
              <a:gd name="connsiteX5" fmla="*/ 6787053 w 9403920"/>
              <a:gd name="connsiteY5" fmla="*/ 6858000 h 6858000"/>
              <a:gd name="connsiteX6" fmla="*/ 6787053 w 9403920"/>
              <a:gd name="connsiteY6" fmla="*/ 6857999 h 6858000"/>
              <a:gd name="connsiteX7" fmla="*/ 2530229 w 9403920"/>
              <a:gd name="connsiteY7" fmla="*/ 6857999 h 6858000"/>
              <a:gd name="connsiteX8" fmla="*/ 2530228 w 9403920"/>
              <a:gd name="connsiteY8" fmla="*/ 6858000 h 6858000"/>
              <a:gd name="connsiteX9" fmla="*/ 300893 w 9403920"/>
              <a:gd name="connsiteY9" fmla="*/ 6858000 h 6858000"/>
              <a:gd name="connsiteX10" fmla="*/ 300894 w 9403920"/>
              <a:gd name="connsiteY10" fmla="*/ 6857999 h 6858000"/>
              <a:gd name="connsiteX11" fmla="*/ 0 w 9403920"/>
              <a:gd name="connsiteY11" fmla="*/ 6857999 h 6858000"/>
              <a:gd name="connsiteX12" fmla="*/ 300896 w 9403920"/>
              <a:gd name="connsiteY12" fmla="*/ 6857997 h 6858000"/>
              <a:gd name="connsiteX13" fmla="*/ 4740458 w 9403920"/>
              <a:gd name="connsiteY13" fmla="*/ 1792521 h 6858000"/>
              <a:gd name="connsiteX14" fmla="*/ 6304967 w 9403920"/>
              <a:gd name="connsiteY14" fmla="*/ 1 h 6858000"/>
              <a:gd name="connsiteX15" fmla="*/ 6311485 w 9403920"/>
              <a:gd name="connsiteY15" fmla="*/ 1 h 6858000"/>
              <a:gd name="connsiteX16" fmla="*/ 6311486 w 9403920"/>
              <a:gd name="connsiteY16" fmla="*/ 0 h 6858000"/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9403920 w 9403920"/>
              <a:gd name="connsiteY2" fmla="*/ 1 h 6858000"/>
              <a:gd name="connsiteX3" fmla="*/ 9403920 w 9403920"/>
              <a:gd name="connsiteY3" fmla="*/ 6858000 h 6858000"/>
              <a:gd name="connsiteX4" fmla="*/ 6787053 w 9403920"/>
              <a:gd name="connsiteY4" fmla="*/ 6858000 h 6858000"/>
              <a:gd name="connsiteX5" fmla="*/ 6787053 w 9403920"/>
              <a:gd name="connsiteY5" fmla="*/ 6857999 h 6858000"/>
              <a:gd name="connsiteX6" fmla="*/ 2530229 w 9403920"/>
              <a:gd name="connsiteY6" fmla="*/ 6857999 h 6858000"/>
              <a:gd name="connsiteX7" fmla="*/ 2530228 w 9403920"/>
              <a:gd name="connsiteY7" fmla="*/ 6858000 h 6858000"/>
              <a:gd name="connsiteX8" fmla="*/ 300893 w 9403920"/>
              <a:gd name="connsiteY8" fmla="*/ 6858000 h 6858000"/>
              <a:gd name="connsiteX9" fmla="*/ 300894 w 9403920"/>
              <a:gd name="connsiteY9" fmla="*/ 6857999 h 6858000"/>
              <a:gd name="connsiteX10" fmla="*/ 0 w 9403920"/>
              <a:gd name="connsiteY10" fmla="*/ 6857999 h 6858000"/>
              <a:gd name="connsiteX11" fmla="*/ 300896 w 9403920"/>
              <a:gd name="connsiteY11" fmla="*/ 6857997 h 6858000"/>
              <a:gd name="connsiteX12" fmla="*/ 4740458 w 9403920"/>
              <a:gd name="connsiteY12" fmla="*/ 1792521 h 6858000"/>
              <a:gd name="connsiteX13" fmla="*/ 6304967 w 9403920"/>
              <a:gd name="connsiteY13" fmla="*/ 1 h 6858000"/>
              <a:gd name="connsiteX14" fmla="*/ 6311485 w 9403920"/>
              <a:gd name="connsiteY14" fmla="*/ 1 h 6858000"/>
              <a:gd name="connsiteX15" fmla="*/ 6311486 w 9403920"/>
              <a:gd name="connsiteY15" fmla="*/ 0 h 6858000"/>
              <a:gd name="connsiteX0" fmla="*/ 6311486 w 9403920"/>
              <a:gd name="connsiteY0" fmla="*/ 0 h 6858000"/>
              <a:gd name="connsiteX1" fmla="*/ 9403920 w 9403920"/>
              <a:gd name="connsiteY1" fmla="*/ 1 h 6858000"/>
              <a:gd name="connsiteX2" fmla="*/ 9403920 w 9403920"/>
              <a:gd name="connsiteY2" fmla="*/ 6858000 h 6858000"/>
              <a:gd name="connsiteX3" fmla="*/ 6787053 w 9403920"/>
              <a:gd name="connsiteY3" fmla="*/ 6858000 h 6858000"/>
              <a:gd name="connsiteX4" fmla="*/ 6787053 w 9403920"/>
              <a:gd name="connsiteY4" fmla="*/ 6857999 h 6858000"/>
              <a:gd name="connsiteX5" fmla="*/ 2530229 w 9403920"/>
              <a:gd name="connsiteY5" fmla="*/ 6857999 h 6858000"/>
              <a:gd name="connsiteX6" fmla="*/ 2530228 w 9403920"/>
              <a:gd name="connsiteY6" fmla="*/ 6858000 h 6858000"/>
              <a:gd name="connsiteX7" fmla="*/ 300893 w 9403920"/>
              <a:gd name="connsiteY7" fmla="*/ 6858000 h 6858000"/>
              <a:gd name="connsiteX8" fmla="*/ 300894 w 9403920"/>
              <a:gd name="connsiteY8" fmla="*/ 6857999 h 6858000"/>
              <a:gd name="connsiteX9" fmla="*/ 0 w 9403920"/>
              <a:gd name="connsiteY9" fmla="*/ 6857999 h 6858000"/>
              <a:gd name="connsiteX10" fmla="*/ 300896 w 9403920"/>
              <a:gd name="connsiteY10" fmla="*/ 6857997 h 6858000"/>
              <a:gd name="connsiteX11" fmla="*/ 4740458 w 9403920"/>
              <a:gd name="connsiteY11" fmla="*/ 1792521 h 6858000"/>
              <a:gd name="connsiteX12" fmla="*/ 6304967 w 9403920"/>
              <a:gd name="connsiteY12" fmla="*/ 1 h 6858000"/>
              <a:gd name="connsiteX13" fmla="*/ 6311485 w 9403920"/>
              <a:gd name="connsiteY13" fmla="*/ 1 h 6858000"/>
              <a:gd name="connsiteX14" fmla="*/ 6311486 w 9403920"/>
              <a:gd name="connsiteY14" fmla="*/ 0 h 6858000"/>
              <a:gd name="connsiteX0" fmla="*/ 6311486 w 9403920"/>
              <a:gd name="connsiteY0" fmla="*/ 0 h 6858000"/>
              <a:gd name="connsiteX1" fmla="*/ 9403920 w 9403920"/>
              <a:gd name="connsiteY1" fmla="*/ 1 h 6858000"/>
              <a:gd name="connsiteX2" fmla="*/ 9403920 w 9403920"/>
              <a:gd name="connsiteY2" fmla="*/ 6858000 h 6858000"/>
              <a:gd name="connsiteX3" fmla="*/ 6787053 w 9403920"/>
              <a:gd name="connsiteY3" fmla="*/ 6858000 h 6858000"/>
              <a:gd name="connsiteX4" fmla="*/ 6787053 w 9403920"/>
              <a:gd name="connsiteY4" fmla="*/ 6857999 h 6858000"/>
              <a:gd name="connsiteX5" fmla="*/ 2530229 w 9403920"/>
              <a:gd name="connsiteY5" fmla="*/ 6857999 h 6858000"/>
              <a:gd name="connsiteX6" fmla="*/ 2530228 w 9403920"/>
              <a:gd name="connsiteY6" fmla="*/ 6858000 h 6858000"/>
              <a:gd name="connsiteX7" fmla="*/ 300893 w 9403920"/>
              <a:gd name="connsiteY7" fmla="*/ 6858000 h 6858000"/>
              <a:gd name="connsiteX8" fmla="*/ 300894 w 9403920"/>
              <a:gd name="connsiteY8" fmla="*/ 6857999 h 6858000"/>
              <a:gd name="connsiteX9" fmla="*/ 0 w 9403920"/>
              <a:gd name="connsiteY9" fmla="*/ 6857999 h 6858000"/>
              <a:gd name="connsiteX10" fmla="*/ 300896 w 9403920"/>
              <a:gd name="connsiteY10" fmla="*/ 6857997 h 6858000"/>
              <a:gd name="connsiteX11" fmla="*/ 6304967 w 9403920"/>
              <a:gd name="connsiteY11" fmla="*/ 1 h 6858000"/>
              <a:gd name="connsiteX12" fmla="*/ 6311485 w 9403920"/>
              <a:gd name="connsiteY12" fmla="*/ 1 h 6858000"/>
              <a:gd name="connsiteX13" fmla="*/ 6311486 w 9403920"/>
              <a:gd name="connsiteY13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6486160 w 9103027"/>
              <a:gd name="connsiteY4" fmla="*/ 6857999 h 6858000"/>
              <a:gd name="connsiteX5" fmla="*/ 2229336 w 9103027"/>
              <a:gd name="connsiteY5" fmla="*/ 6857999 h 6858000"/>
              <a:gd name="connsiteX6" fmla="*/ 2229335 w 9103027"/>
              <a:gd name="connsiteY6" fmla="*/ 6858000 h 6858000"/>
              <a:gd name="connsiteX7" fmla="*/ 0 w 9103027"/>
              <a:gd name="connsiteY7" fmla="*/ 6858000 h 6858000"/>
              <a:gd name="connsiteX8" fmla="*/ 1 w 9103027"/>
              <a:gd name="connsiteY8" fmla="*/ 6857999 h 6858000"/>
              <a:gd name="connsiteX9" fmla="*/ 3 w 9103027"/>
              <a:gd name="connsiteY9" fmla="*/ 6857997 h 6858000"/>
              <a:gd name="connsiteX10" fmla="*/ 6004074 w 9103027"/>
              <a:gd name="connsiteY10" fmla="*/ 1 h 6858000"/>
              <a:gd name="connsiteX11" fmla="*/ 6010592 w 9103027"/>
              <a:gd name="connsiteY11" fmla="*/ 1 h 6858000"/>
              <a:gd name="connsiteX12" fmla="*/ 6010593 w 9103027"/>
              <a:gd name="connsiteY12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6486160 w 9103027"/>
              <a:gd name="connsiteY4" fmla="*/ 6857999 h 6858000"/>
              <a:gd name="connsiteX5" fmla="*/ 2229336 w 9103027"/>
              <a:gd name="connsiteY5" fmla="*/ 6857999 h 6858000"/>
              <a:gd name="connsiteX6" fmla="*/ 0 w 9103027"/>
              <a:gd name="connsiteY6" fmla="*/ 6858000 h 6858000"/>
              <a:gd name="connsiteX7" fmla="*/ 1 w 9103027"/>
              <a:gd name="connsiteY7" fmla="*/ 6857999 h 6858000"/>
              <a:gd name="connsiteX8" fmla="*/ 3 w 9103027"/>
              <a:gd name="connsiteY8" fmla="*/ 6857997 h 6858000"/>
              <a:gd name="connsiteX9" fmla="*/ 6004074 w 9103027"/>
              <a:gd name="connsiteY9" fmla="*/ 1 h 6858000"/>
              <a:gd name="connsiteX10" fmla="*/ 6010592 w 9103027"/>
              <a:gd name="connsiteY10" fmla="*/ 1 h 6858000"/>
              <a:gd name="connsiteX11" fmla="*/ 6010593 w 9103027"/>
              <a:gd name="connsiteY11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2229336 w 9103027"/>
              <a:gd name="connsiteY4" fmla="*/ 6857999 h 6858000"/>
              <a:gd name="connsiteX5" fmla="*/ 0 w 9103027"/>
              <a:gd name="connsiteY5" fmla="*/ 6858000 h 6858000"/>
              <a:gd name="connsiteX6" fmla="*/ 1 w 9103027"/>
              <a:gd name="connsiteY6" fmla="*/ 6857999 h 6858000"/>
              <a:gd name="connsiteX7" fmla="*/ 3 w 9103027"/>
              <a:gd name="connsiteY7" fmla="*/ 6857997 h 6858000"/>
              <a:gd name="connsiteX8" fmla="*/ 6004074 w 9103027"/>
              <a:gd name="connsiteY8" fmla="*/ 1 h 6858000"/>
              <a:gd name="connsiteX9" fmla="*/ 6010592 w 9103027"/>
              <a:gd name="connsiteY9" fmla="*/ 1 h 6858000"/>
              <a:gd name="connsiteX10" fmla="*/ 6010593 w 9103027"/>
              <a:gd name="connsiteY10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2229336 w 9103027"/>
              <a:gd name="connsiteY3" fmla="*/ 6857999 h 6858000"/>
              <a:gd name="connsiteX4" fmla="*/ 0 w 9103027"/>
              <a:gd name="connsiteY4" fmla="*/ 6858000 h 6858000"/>
              <a:gd name="connsiteX5" fmla="*/ 1 w 9103027"/>
              <a:gd name="connsiteY5" fmla="*/ 6857999 h 6858000"/>
              <a:gd name="connsiteX6" fmla="*/ 3 w 9103027"/>
              <a:gd name="connsiteY6" fmla="*/ 6857997 h 6858000"/>
              <a:gd name="connsiteX7" fmla="*/ 6004074 w 9103027"/>
              <a:gd name="connsiteY7" fmla="*/ 1 h 6858000"/>
              <a:gd name="connsiteX8" fmla="*/ 6010592 w 9103027"/>
              <a:gd name="connsiteY8" fmla="*/ 1 h 6858000"/>
              <a:gd name="connsiteX9" fmla="*/ 6010593 w 9103027"/>
              <a:gd name="connsiteY9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0 w 9103027"/>
              <a:gd name="connsiteY3" fmla="*/ 6858000 h 6858000"/>
              <a:gd name="connsiteX4" fmla="*/ 1 w 9103027"/>
              <a:gd name="connsiteY4" fmla="*/ 6857999 h 6858000"/>
              <a:gd name="connsiteX5" fmla="*/ 3 w 9103027"/>
              <a:gd name="connsiteY5" fmla="*/ 6857997 h 6858000"/>
              <a:gd name="connsiteX6" fmla="*/ 6004074 w 9103027"/>
              <a:gd name="connsiteY6" fmla="*/ 1 h 6858000"/>
              <a:gd name="connsiteX7" fmla="*/ 6010592 w 9103027"/>
              <a:gd name="connsiteY7" fmla="*/ 1 h 6858000"/>
              <a:gd name="connsiteX8" fmla="*/ 6010593 w 9103027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03027" h="6858000">
                <a:moveTo>
                  <a:pt x="6010593" y="0"/>
                </a:moveTo>
                <a:lnTo>
                  <a:pt x="9103027" y="1"/>
                </a:lnTo>
                <a:lnTo>
                  <a:pt x="9103027" y="6858000"/>
                </a:lnTo>
                <a:lnTo>
                  <a:pt x="0" y="6858000"/>
                </a:lnTo>
                <a:lnTo>
                  <a:pt x="1" y="6857999"/>
                </a:lnTo>
                <a:lnTo>
                  <a:pt x="3" y="6857997"/>
                </a:lnTo>
                <a:lnTo>
                  <a:pt x="6004074" y="1"/>
                </a:lnTo>
                <a:lnTo>
                  <a:pt x="6010592" y="1"/>
                </a:lnTo>
                <a:lnTo>
                  <a:pt x="6010593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2" name="Picture 6" descr="Telegram: BOT untuk Streaming Video Dewasa (18+)">
            <a:extLst>
              <a:ext uri="{FF2B5EF4-FFF2-40B4-BE49-F238E27FC236}">
                <a16:creationId xmlns:a16="http://schemas.microsoft.com/office/drawing/2014/main" id="{1B422B6D-946B-4454-8803-B98CDEA02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02" b="-1"/>
          <a:stretch/>
        </p:blipFill>
        <p:spPr bwMode="auto">
          <a:xfrm>
            <a:off x="20" y="10"/>
            <a:ext cx="9102514" cy="6857990"/>
          </a:xfrm>
          <a:custGeom>
            <a:avLst/>
            <a:gdLst/>
            <a:ahLst/>
            <a:cxnLst/>
            <a:rect l="l" t="t" r="r" b="b"/>
            <a:pathLst>
              <a:path w="9102534" h="6858000">
                <a:moveTo>
                  <a:pt x="0" y="0"/>
                </a:moveTo>
                <a:lnTo>
                  <a:pt x="9102534" y="0"/>
                </a:lnTo>
                <a:lnTo>
                  <a:pt x="9102532" y="2"/>
                </a:lnTo>
                <a:cubicBezTo>
                  <a:pt x="9102532" y="3"/>
                  <a:pt x="9102531" y="3"/>
                  <a:pt x="9102531" y="4"/>
                </a:cubicBezTo>
                <a:lnTo>
                  <a:pt x="309194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FB227E1-F100-4CF9-9797-1E2001BBE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4A2916-9F6B-4F1E-A838-165602834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68" y="676502"/>
            <a:ext cx="4886607" cy="1195302"/>
          </a:xfrm>
        </p:spPr>
        <p:txBody>
          <a:bodyPr anchor="t">
            <a:normAutofit/>
          </a:bodyPr>
          <a:lstStyle/>
          <a:p>
            <a:r>
              <a:rPr lang="ru-RU" sz="4400" dirty="0">
                <a:solidFill>
                  <a:srgbClr val="FFFFFF"/>
                </a:solidFill>
                <a:latin typeface="Impact" panose="020B0806030902050204" pitchFamily="34" charset="0"/>
              </a:rPr>
              <a:t>Почему</a:t>
            </a:r>
            <a:r>
              <a:rPr lang="ru-RU" sz="4400" dirty="0">
                <a:solidFill>
                  <a:srgbClr val="FFFFFF"/>
                </a:solidFill>
              </a:rPr>
              <a:t> </a:t>
            </a:r>
            <a:r>
              <a:rPr lang="ru-RU" sz="4400" dirty="0">
                <a:solidFill>
                  <a:srgbClr val="FFFFFF"/>
                </a:solidFill>
                <a:latin typeface="Impact" panose="020B0806030902050204" pitchFamily="34" charset="0"/>
              </a:rPr>
              <a:t>мы</a:t>
            </a:r>
            <a:r>
              <a:rPr lang="en-US" sz="4400" dirty="0">
                <a:solidFill>
                  <a:srgbClr val="FFFFFF"/>
                </a:solidFill>
                <a:latin typeface="Amasis MT Pro Black" panose="02040A04050005020304" pitchFamily="18" charset="0"/>
              </a:rPr>
              <a:t>?</a:t>
            </a:r>
            <a:endParaRPr lang="ru-RU" sz="4400" dirty="0">
              <a:solidFill>
                <a:srgbClr val="FFFFFF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DCC355-1865-43A9-9D49-5BCDD0794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4098" y="3629309"/>
            <a:ext cx="5443680" cy="2356162"/>
          </a:xfrm>
        </p:spPr>
        <p:txBody>
          <a:bodyPr anchor="b">
            <a:normAutofit fontScale="92500" lnSpcReduction="10000"/>
          </a:bodyPr>
          <a:lstStyle/>
          <a:p>
            <a:pPr marL="0" indent="0">
              <a:buNone/>
            </a:pPr>
            <a:r>
              <a:rPr lang="ru-RU" sz="2400" dirty="0"/>
              <a:t>Платформа «</a:t>
            </a:r>
            <a:r>
              <a:rPr lang="en-US" sz="2400" dirty="0"/>
              <a:t>Telegram</a:t>
            </a:r>
            <a:r>
              <a:rPr lang="ru-RU" sz="2400" dirty="0"/>
              <a:t>» пользуется большой популярностью и имеет собственную технологию поддержки ботов. Функции нашего продукта отвечают большинству требованиям любителей фильмов.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6758A3-C4A6-479A-8755-3BEC63142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>
            <a:extLst>
              <a:ext uri="{FF2B5EF4-FFF2-40B4-BE49-F238E27FC236}">
                <a16:creationId xmlns:a16="http://schemas.microsoft.com/office/drawing/2014/main" id="{CCD5A9F4-7762-47FD-BFAC-0EB4AF8816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0DD86CAB-18D5-4F0C-B499-CDAB116A78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0916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0CC10FC-6518-423B-A972-3E4F7A4A8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5D2D844-708E-4EAC-BF72-D7CE20B99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8972" y="0"/>
            <a:ext cx="9103027" cy="6858000"/>
          </a:xfrm>
          <a:custGeom>
            <a:avLst/>
            <a:gdLst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8540819 w 9403920"/>
              <a:gd name="connsiteY2" fmla="*/ 1 h 6858000"/>
              <a:gd name="connsiteX3" fmla="*/ 8968550 w 9403920"/>
              <a:gd name="connsiteY3" fmla="*/ 1 h 6858000"/>
              <a:gd name="connsiteX4" fmla="*/ 9403920 w 9403920"/>
              <a:gd name="connsiteY4" fmla="*/ 1 h 6858000"/>
              <a:gd name="connsiteX5" fmla="*/ 9403920 w 9403920"/>
              <a:gd name="connsiteY5" fmla="*/ 6858000 h 6858000"/>
              <a:gd name="connsiteX6" fmla="*/ 6787053 w 9403920"/>
              <a:gd name="connsiteY6" fmla="*/ 6858000 h 6858000"/>
              <a:gd name="connsiteX7" fmla="*/ 6787053 w 9403920"/>
              <a:gd name="connsiteY7" fmla="*/ 6857999 h 6858000"/>
              <a:gd name="connsiteX8" fmla="*/ 2530229 w 9403920"/>
              <a:gd name="connsiteY8" fmla="*/ 6857999 h 6858000"/>
              <a:gd name="connsiteX9" fmla="*/ 2530228 w 9403920"/>
              <a:gd name="connsiteY9" fmla="*/ 6858000 h 6858000"/>
              <a:gd name="connsiteX10" fmla="*/ 300893 w 9403920"/>
              <a:gd name="connsiteY10" fmla="*/ 6858000 h 6858000"/>
              <a:gd name="connsiteX11" fmla="*/ 300894 w 9403920"/>
              <a:gd name="connsiteY11" fmla="*/ 6857999 h 6858000"/>
              <a:gd name="connsiteX12" fmla="*/ 0 w 9403920"/>
              <a:gd name="connsiteY12" fmla="*/ 6857999 h 6858000"/>
              <a:gd name="connsiteX13" fmla="*/ 300896 w 9403920"/>
              <a:gd name="connsiteY13" fmla="*/ 6857997 h 6858000"/>
              <a:gd name="connsiteX14" fmla="*/ 4740458 w 9403920"/>
              <a:gd name="connsiteY14" fmla="*/ 1792521 h 6858000"/>
              <a:gd name="connsiteX15" fmla="*/ 6304967 w 9403920"/>
              <a:gd name="connsiteY15" fmla="*/ 1 h 6858000"/>
              <a:gd name="connsiteX16" fmla="*/ 6311485 w 9403920"/>
              <a:gd name="connsiteY16" fmla="*/ 1 h 6858000"/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8968550 w 9403920"/>
              <a:gd name="connsiteY2" fmla="*/ 1 h 6858000"/>
              <a:gd name="connsiteX3" fmla="*/ 9403920 w 9403920"/>
              <a:gd name="connsiteY3" fmla="*/ 1 h 6858000"/>
              <a:gd name="connsiteX4" fmla="*/ 9403920 w 9403920"/>
              <a:gd name="connsiteY4" fmla="*/ 6858000 h 6858000"/>
              <a:gd name="connsiteX5" fmla="*/ 6787053 w 9403920"/>
              <a:gd name="connsiteY5" fmla="*/ 6858000 h 6858000"/>
              <a:gd name="connsiteX6" fmla="*/ 6787053 w 9403920"/>
              <a:gd name="connsiteY6" fmla="*/ 6857999 h 6858000"/>
              <a:gd name="connsiteX7" fmla="*/ 2530229 w 9403920"/>
              <a:gd name="connsiteY7" fmla="*/ 6857999 h 6858000"/>
              <a:gd name="connsiteX8" fmla="*/ 2530228 w 9403920"/>
              <a:gd name="connsiteY8" fmla="*/ 6858000 h 6858000"/>
              <a:gd name="connsiteX9" fmla="*/ 300893 w 9403920"/>
              <a:gd name="connsiteY9" fmla="*/ 6858000 h 6858000"/>
              <a:gd name="connsiteX10" fmla="*/ 300894 w 9403920"/>
              <a:gd name="connsiteY10" fmla="*/ 6857999 h 6858000"/>
              <a:gd name="connsiteX11" fmla="*/ 0 w 9403920"/>
              <a:gd name="connsiteY11" fmla="*/ 6857999 h 6858000"/>
              <a:gd name="connsiteX12" fmla="*/ 300896 w 9403920"/>
              <a:gd name="connsiteY12" fmla="*/ 6857997 h 6858000"/>
              <a:gd name="connsiteX13" fmla="*/ 4740458 w 9403920"/>
              <a:gd name="connsiteY13" fmla="*/ 1792521 h 6858000"/>
              <a:gd name="connsiteX14" fmla="*/ 6304967 w 9403920"/>
              <a:gd name="connsiteY14" fmla="*/ 1 h 6858000"/>
              <a:gd name="connsiteX15" fmla="*/ 6311485 w 9403920"/>
              <a:gd name="connsiteY15" fmla="*/ 1 h 6858000"/>
              <a:gd name="connsiteX16" fmla="*/ 6311486 w 9403920"/>
              <a:gd name="connsiteY16" fmla="*/ 0 h 6858000"/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9403920 w 9403920"/>
              <a:gd name="connsiteY2" fmla="*/ 1 h 6858000"/>
              <a:gd name="connsiteX3" fmla="*/ 9403920 w 9403920"/>
              <a:gd name="connsiteY3" fmla="*/ 6858000 h 6858000"/>
              <a:gd name="connsiteX4" fmla="*/ 6787053 w 9403920"/>
              <a:gd name="connsiteY4" fmla="*/ 6858000 h 6858000"/>
              <a:gd name="connsiteX5" fmla="*/ 6787053 w 9403920"/>
              <a:gd name="connsiteY5" fmla="*/ 6857999 h 6858000"/>
              <a:gd name="connsiteX6" fmla="*/ 2530229 w 9403920"/>
              <a:gd name="connsiteY6" fmla="*/ 6857999 h 6858000"/>
              <a:gd name="connsiteX7" fmla="*/ 2530228 w 9403920"/>
              <a:gd name="connsiteY7" fmla="*/ 6858000 h 6858000"/>
              <a:gd name="connsiteX8" fmla="*/ 300893 w 9403920"/>
              <a:gd name="connsiteY8" fmla="*/ 6858000 h 6858000"/>
              <a:gd name="connsiteX9" fmla="*/ 300894 w 9403920"/>
              <a:gd name="connsiteY9" fmla="*/ 6857999 h 6858000"/>
              <a:gd name="connsiteX10" fmla="*/ 0 w 9403920"/>
              <a:gd name="connsiteY10" fmla="*/ 6857999 h 6858000"/>
              <a:gd name="connsiteX11" fmla="*/ 300896 w 9403920"/>
              <a:gd name="connsiteY11" fmla="*/ 6857997 h 6858000"/>
              <a:gd name="connsiteX12" fmla="*/ 4740458 w 9403920"/>
              <a:gd name="connsiteY12" fmla="*/ 1792521 h 6858000"/>
              <a:gd name="connsiteX13" fmla="*/ 6304967 w 9403920"/>
              <a:gd name="connsiteY13" fmla="*/ 1 h 6858000"/>
              <a:gd name="connsiteX14" fmla="*/ 6311485 w 9403920"/>
              <a:gd name="connsiteY14" fmla="*/ 1 h 6858000"/>
              <a:gd name="connsiteX15" fmla="*/ 6311486 w 9403920"/>
              <a:gd name="connsiteY15" fmla="*/ 0 h 6858000"/>
              <a:gd name="connsiteX0" fmla="*/ 6311486 w 9403920"/>
              <a:gd name="connsiteY0" fmla="*/ 0 h 6858000"/>
              <a:gd name="connsiteX1" fmla="*/ 9403920 w 9403920"/>
              <a:gd name="connsiteY1" fmla="*/ 1 h 6858000"/>
              <a:gd name="connsiteX2" fmla="*/ 9403920 w 9403920"/>
              <a:gd name="connsiteY2" fmla="*/ 6858000 h 6858000"/>
              <a:gd name="connsiteX3" fmla="*/ 6787053 w 9403920"/>
              <a:gd name="connsiteY3" fmla="*/ 6858000 h 6858000"/>
              <a:gd name="connsiteX4" fmla="*/ 6787053 w 9403920"/>
              <a:gd name="connsiteY4" fmla="*/ 6857999 h 6858000"/>
              <a:gd name="connsiteX5" fmla="*/ 2530229 w 9403920"/>
              <a:gd name="connsiteY5" fmla="*/ 6857999 h 6858000"/>
              <a:gd name="connsiteX6" fmla="*/ 2530228 w 9403920"/>
              <a:gd name="connsiteY6" fmla="*/ 6858000 h 6858000"/>
              <a:gd name="connsiteX7" fmla="*/ 300893 w 9403920"/>
              <a:gd name="connsiteY7" fmla="*/ 6858000 h 6858000"/>
              <a:gd name="connsiteX8" fmla="*/ 300894 w 9403920"/>
              <a:gd name="connsiteY8" fmla="*/ 6857999 h 6858000"/>
              <a:gd name="connsiteX9" fmla="*/ 0 w 9403920"/>
              <a:gd name="connsiteY9" fmla="*/ 6857999 h 6858000"/>
              <a:gd name="connsiteX10" fmla="*/ 300896 w 9403920"/>
              <a:gd name="connsiteY10" fmla="*/ 6857997 h 6858000"/>
              <a:gd name="connsiteX11" fmla="*/ 4740458 w 9403920"/>
              <a:gd name="connsiteY11" fmla="*/ 1792521 h 6858000"/>
              <a:gd name="connsiteX12" fmla="*/ 6304967 w 9403920"/>
              <a:gd name="connsiteY12" fmla="*/ 1 h 6858000"/>
              <a:gd name="connsiteX13" fmla="*/ 6311485 w 9403920"/>
              <a:gd name="connsiteY13" fmla="*/ 1 h 6858000"/>
              <a:gd name="connsiteX14" fmla="*/ 6311486 w 9403920"/>
              <a:gd name="connsiteY14" fmla="*/ 0 h 6858000"/>
              <a:gd name="connsiteX0" fmla="*/ 6311486 w 9403920"/>
              <a:gd name="connsiteY0" fmla="*/ 0 h 6858000"/>
              <a:gd name="connsiteX1" fmla="*/ 9403920 w 9403920"/>
              <a:gd name="connsiteY1" fmla="*/ 1 h 6858000"/>
              <a:gd name="connsiteX2" fmla="*/ 9403920 w 9403920"/>
              <a:gd name="connsiteY2" fmla="*/ 6858000 h 6858000"/>
              <a:gd name="connsiteX3" fmla="*/ 6787053 w 9403920"/>
              <a:gd name="connsiteY3" fmla="*/ 6858000 h 6858000"/>
              <a:gd name="connsiteX4" fmla="*/ 6787053 w 9403920"/>
              <a:gd name="connsiteY4" fmla="*/ 6857999 h 6858000"/>
              <a:gd name="connsiteX5" fmla="*/ 2530229 w 9403920"/>
              <a:gd name="connsiteY5" fmla="*/ 6857999 h 6858000"/>
              <a:gd name="connsiteX6" fmla="*/ 2530228 w 9403920"/>
              <a:gd name="connsiteY6" fmla="*/ 6858000 h 6858000"/>
              <a:gd name="connsiteX7" fmla="*/ 300893 w 9403920"/>
              <a:gd name="connsiteY7" fmla="*/ 6858000 h 6858000"/>
              <a:gd name="connsiteX8" fmla="*/ 300894 w 9403920"/>
              <a:gd name="connsiteY8" fmla="*/ 6857999 h 6858000"/>
              <a:gd name="connsiteX9" fmla="*/ 0 w 9403920"/>
              <a:gd name="connsiteY9" fmla="*/ 6857999 h 6858000"/>
              <a:gd name="connsiteX10" fmla="*/ 300896 w 9403920"/>
              <a:gd name="connsiteY10" fmla="*/ 6857997 h 6858000"/>
              <a:gd name="connsiteX11" fmla="*/ 6304967 w 9403920"/>
              <a:gd name="connsiteY11" fmla="*/ 1 h 6858000"/>
              <a:gd name="connsiteX12" fmla="*/ 6311485 w 9403920"/>
              <a:gd name="connsiteY12" fmla="*/ 1 h 6858000"/>
              <a:gd name="connsiteX13" fmla="*/ 6311486 w 9403920"/>
              <a:gd name="connsiteY13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6486160 w 9103027"/>
              <a:gd name="connsiteY4" fmla="*/ 6857999 h 6858000"/>
              <a:gd name="connsiteX5" fmla="*/ 2229336 w 9103027"/>
              <a:gd name="connsiteY5" fmla="*/ 6857999 h 6858000"/>
              <a:gd name="connsiteX6" fmla="*/ 2229335 w 9103027"/>
              <a:gd name="connsiteY6" fmla="*/ 6858000 h 6858000"/>
              <a:gd name="connsiteX7" fmla="*/ 0 w 9103027"/>
              <a:gd name="connsiteY7" fmla="*/ 6858000 h 6858000"/>
              <a:gd name="connsiteX8" fmla="*/ 1 w 9103027"/>
              <a:gd name="connsiteY8" fmla="*/ 6857999 h 6858000"/>
              <a:gd name="connsiteX9" fmla="*/ 3 w 9103027"/>
              <a:gd name="connsiteY9" fmla="*/ 6857997 h 6858000"/>
              <a:gd name="connsiteX10" fmla="*/ 6004074 w 9103027"/>
              <a:gd name="connsiteY10" fmla="*/ 1 h 6858000"/>
              <a:gd name="connsiteX11" fmla="*/ 6010592 w 9103027"/>
              <a:gd name="connsiteY11" fmla="*/ 1 h 6858000"/>
              <a:gd name="connsiteX12" fmla="*/ 6010593 w 9103027"/>
              <a:gd name="connsiteY12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6486160 w 9103027"/>
              <a:gd name="connsiteY4" fmla="*/ 6857999 h 6858000"/>
              <a:gd name="connsiteX5" fmla="*/ 2229336 w 9103027"/>
              <a:gd name="connsiteY5" fmla="*/ 6857999 h 6858000"/>
              <a:gd name="connsiteX6" fmla="*/ 0 w 9103027"/>
              <a:gd name="connsiteY6" fmla="*/ 6858000 h 6858000"/>
              <a:gd name="connsiteX7" fmla="*/ 1 w 9103027"/>
              <a:gd name="connsiteY7" fmla="*/ 6857999 h 6858000"/>
              <a:gd name="connsiteX8" fmla="*/ 3 w 9103027"/>
              <a:gd name="connsiteY8" fmla="*/ 6857997 h 6858000"/>
              <a:gd name="connsiteX9" fmla="*/ 6004074 w 9103027"/>
              <a:gd name="connsiteY9" fmla="*/ 1 h 6858000"/>
              <a:gd name="connsiteX10" fmla="*/ 6010592 w 9103027"/>
              <a:gd name="connsiteY10" fmla="*/ 1 h 6858000"/>
              <a:gd name="connsiteX11" fmla="*/ 6010593 w 9103027"/>
              <a:gd name="connsiteY11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2229336 w 9103027"/>
              <a:gd name="connsiteY4" fmla="*/ 6857999 h 6858000"/>
              <a:gd name="connsiteX5" fmla="*/ 0 w 9103027"/>
              <a:gd name="connsiteY5" fmla="*/ 6858000 h 6858000"/>
              <a:gd name="connsiteX6" fmla="*/ 1 w 9103027"/>
              <a:gd name="connsiteY6" fmla="*/ 6857999 h 6858000"/>
              <a:gd name="connsiteX7" fmla="*/ 3 w 9103027"/>
              <a:gd name="connsiteY7" fmla="*/ 6857997 h 6858000"/>
              <a:gd name="connsiteX8" fmla="*/ 6004074 w 9103027"/>
              <a:gd name="connsiteY8" fmla="*/ 1 h 6858000"/>
              <a:gd name="connsiteX9" fmla="*/ 6010592 w 9103027"/>
              <a:gd name="connsiteY9" fmla="*/ 1 h 6858000"/>
              <a:gd name="connsiteX10" fmla="*/ 6010593 w 9103027"/>
              <a:gd name="connsiteY10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2229336 w 9103027"/>
              <a:gd name="connsiteY3" fmla="*/ 6857999 h 6858000"/>
              <a:gd name="connsiteX4" fmla="*/ 0 w 9103027"/>
              <a:gd name="connsiteY4" fmla="*/ 6858000 h 6858000"/>
              <a:gd name="connsiteX5" fmla="*/ 1 w 9103027"/>
              <a:gd name="connsiteY5" fmla="*/ 6857999 h 6858000"/>
              <a:gd name="connsiteX6" fmla="*/ 3 w 9103027"/>
              <a:gd name="connsiteY6" fmla="*/ 6857997 h 6858000"/>
              <a:gd name="connsiteX7" fmla="*/ 6004074 w 9103027"/>
              <a:gd name="connsiteY7" fmla="*/ 1 h 6858000"/>
              <a:gd name="connsiteX8" fmla="*/ 6010592 w 9103027"/>
              <a:gd name="connsiteY8" fmla="*/ 1 h 6858000"/>
              <a:gd name="connsiteX9" fmla="*/ 6010593 w 9103027"/>
              <a:gd name="connsiteY9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0 w 9103027"/>
              <a:gd name="connsiteY3" fmla="*/ 6858000 h 6858000"/>
              <a:gd name="connsiteX4" fmla="*/ 1 w 9103027"/>
              <a:gd name="connsiteY4" fmla="*/ 6857999 h 6858000"/>
              <a:gd name="connsiteX5" fmla="*/ 3 w 9103027"/>
              <a:gd name="connsiteY5" fmla="*/ 6857997 h 6858000"/>
              <a:gd name="connsiteX6" fmla="*/ 6004074 w 9103027"/>
              <a:gd name="connsiteY6" fmla="*/ 1 h 6858000"/>
              <a:gd name="connsiteX7" fmla="*/ 6010592 w 9103027"/>
              <a:gd name="connsiteY7" fmla="*/ 1 h 6858000"/>
              <a:gd name="connsiteX8" fmla="*/ 6010593 w 9103027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03027" h="6858000">
                <a:moveTo>
                  <a:pt x="6010593" y="0"/>
                </a:moveTo>
                <a:lnTo>
                  <a:pt x="9103027" y="1"/>
                </a:lnTo>
                <a:lnTo>
                  <a:pt x="9103027" y="6858000"/>
                </a:lnTo>
                <a:lnTo>
                  <a:pt x="0" y="6858000"/>
                </a:lnTo>
                <a:lnTo>
                  <a:pt x="1" y="6857999"/>
                </a:lnTo>
                <a:lnTo>
                  <a:pt x="3" y="6857997"/>
                </a:lnTo>
                <a:lnTo>
                  <a:pt x="6004074" y="1"/>
                </a:lnTo>
                <a:lnTo>
                  <a:pt x="6010592" y="1"/>
                </a:lnTo>
                <a:lnTo>
                  <a:pt x="6010593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122" name="Picture 2" descr="Telegram Bots 2022 - Run Multi accounts for Telegram Automation">
            <a:extLst>
              <a:ext uri="{FF2B5EF4-FFF2-40B4-BE49-F238E27FC236}">
                <a16:creationId xmlns:a16="http://schemas.microsoft.com/office/drawing/2014/main" id="{987EFAAC-535F-4BE2-B3AD-443A343CD2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7" r="13333" b="1"/>
          <a:stretch/>
        </p:blipFill>
        <p:spPr bwMode="auto">
          <a:xfrm>
            <a:off x="-493" y="10"/>
            <a:ext cx="9102514" cy="6857990"/>
          </a:xfrm>
          <a:custGeom>
            <a:avLst/>
            <a:gdLst/>
            <a:ahLst/>
            <a:cxnLst/>
            <a:rect l="l" t="t" r="r" b="b"/>
            <a:pathLst>
              <a:path w="9102534" h="6858000">
                <a:moveTo>
                  <a:pt x="0" y="0"/>
                </a:moveTo>
                <a:lnTo>
                  <a:pt x="9102534" y="0"/>
                </a:lnTo>
                <a:lnTo>
                  <a:pt x="9102532" y="2"/>
                </a:lnTo>
                <a:cubicBezTo>
                  <a:pt x="9102532" y="3"/>
                  <a:pt x="9102531" y="3"/>
                  <a:pt x="9102531" y="4"/>
                </a:cubicBezTo>
                <a:lnTo>
                  <a:pt x="309194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BFB227E1-F100-4CF9-9797-1E2001BBE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80E9A-E7BA-4C33-B9ED-96079408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39" y="280411"/>
            <a:ext cx="5278996" cy="1992005"/>
          </a:xfrm>
        </p:spPr>
        <p:txBody>
          <a:bodyPr anchor="t">
            <a:normAutofit/>
          </a:bodyPr>
          <a:lstStyle/>
          <a:p>
            <a:r>
              <a:rPr lang="ru-RU" sz="5400" b="1" dirty="0">
                <a:solidFill>
                  <a:srgbClr val="FFFFFF"/>
                </a:solidFill>
                <a:latin typeface="Impact" panose="020B0806030902050204" pitchFamily="34" charset="0"/>
              </a:rPr>
              <a:t>Достигнутый инструментарий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D28D6A-3B45-435C-8F9D-EBFFE5B51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1383" y="3030648"/>
            <a:ext cx="4713092" cy="2455753"/>
          </a:xfrm>
        </p:spPr>
        <p:txBody>
          <a:bodyPr anchor="b"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Реализованные функции:</a:t>
            </a:r>
          </a:p>
          <a:p>
            <a:r>
              <a:rPr lang="ru-RU" dirty="0"/>
              <a:t>Подключение к </a:t>
            </a:r>
            <a:r>
              <a:rPr lang="en-US" dirty="0"/>
              <a:t>API</a:t>
            </a:r>
          </a:p>
          <a:p>
            <a:r>
              <a:rPr lang="ru-RU" dirty="0"/>
              <a:t>Синхронизация с базой данных</a:t>
            </a:r>
          </a:p>
          <a:p>
            <a:r>
              <a:rPr lang="ru-RU" dirty="0"/>
              <a:t>Гибкая система поиска</a:t>
            </a:r>
          </a:p>
          <a:p>
            <a:r>
              <a:rPr lang="ru-RU" dirty="0"/>
              <a:t>Алгоритм валидации данных</a:t>
            </a:r>
          </a:p>
          <a:p>
            <a:r>
              <a:rPr lang="ru-RU" dirty="0"/>
              <a:t>Удобный пользовательский интерфейс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06758A3-C4A6-479A-8755-3BEC63142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77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3">
            <a:extLst>
              <a:ext uri="{FF2B5EF4-FFF2-40B4-BE49-F238E27FC236}">
                <a16:creationId xmlns:a16="http://schemas.microsoft.com/office/drawing/2014/main" id="{327AB4C5-0719-4E35-87CD-199EB59E3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F51EE1E-6258-4F09-963A-853315C6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52E6B-9974-4287-88C1-AE2C729467FF}"/>
              </a:ext>
            </a:extLst>
          </p:cNvPr>
          <p:cNvSpPr txBox="1"/>
          <p:nvPr/>
        </p:nvSpPr>
        <p:spPr>
          <a:xfrm>
            <a:off x="838200" y="1937076"/>
            <a:ext cx="5105399" cy="27831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400" dirty="0">
                <a:latin typeface="Abadi" panose="020B0604020202020204" pitchFamily="34" charset="0"/>
              </a:rPr>
              <a:t>При первом запуске пользователя встречает  окно приветствия. </a:t>
            </a:r>
            <a:br>
              <a:rPr lang="en-US" sz="2400" dirty="0">
                <a:latin typeface="Abadi" panose="020B0604020202020204" pitchFamily="34" charset="0"/>
              </a:rPr>
            </a:br>
            <a:r>
              <a:rPr lang="en-US" sz="2400" dirty="0">
                <a:latin typeface="Abadi" panose="020B0604020202020204" pitchFamily="34" charset="0"/>
              </a:rPr>
              <a:t>При выборе </a:t>
            </a:r>
            <a:r>
              <a:rPr lang="en-US" sz="2400" dirty="0" err="1">
                <a:latin typeface="Abadi" panose="020B0604020202020204" pitchFamily="34" charset="0"/>
              </a:rPr>
              <a:t>функции</a:t>
            </a:r>
            <a:r>
              <a:rPr lang="en-US" sz="2400" dirty="0">
                <a:latin typeface="Abadi" panose="020B0604020202020204" pitchFamily="34" charset="0"/>
              </a:rPr>
              <a:t> «</a:t>
            </a:r>
            <a:r>
              <a:rPr lang="en-US" sz="2400" dirty="0" err="1">
                <a:latin typeface="Abadi" panose="020B0604020202020204" pitchFamily="34" charset="0"/>
              </a:rPr>
              <a:t>Просмотр</a:t>
            </a:r>
            <a:r>
              <a:rPr lang="en-US" sz="2400" dirty="0">
                <a:latin typeface="Abadi" panose="020B0604020202020204" pitchFamily="34" charset="0"/>
              </a:rPr>
              <a:t> </a:t>
            </a:r>
            <a:r>
              <a:rPr lang="en-US" sz="2400" dirty="0" err="1">
                <a:latin typeface="Abadi" panose="020B0604020202020204" pitchFamily="34" charset="0"/>
              </a:rPr>
              <a:t>афиш</a:t>
            </a:r>
            <a:r>
              <a:rPr lang="en-US" sz="2400" dirty="0">
                <a:latin typeface="Abadi" panose="020B0604020202020204" pitchFamily="34" charset="0"/>
              </a:rPr>
              <a:t>» </a:t>
            </a:r>
            <a:r>
              <a:rPr lang="en-US" sz="2400" dirty="0" err="1">
                <a:latin typeface="Abadi" panose="020B0604020202020204" pitchFamily="34" charset="0"/>
              </a:rPr>
              <a:t>пользователю</a:t>
            </a:r>
            <a:r>
              <a:rPr lang="en-US" sz="2400" dirty="0">
                <a:latin typeface="Abadi" panose="020B0604020202020204" pitchFamily="34" charset="0"/>
              </a:rPr>
              <a:t> </a:t>
            </a:r>
            <a:r>
              <a:rPr lang="en-US" sz="2400" dirty="0" err="1">
                <a:latin typeface="Abadi" panose="020B0604020202020204" pitchFamily="34" charset="0"/>
              </a:rPr>
              <a:t>представляется</a:t>
            </a:r>
            <a:r>
              <a:rPr lang="en-US" sz="2400" dirty="0">
                <a:latin typeface="Abadi" panose="020B0604020202020204" pitchFamily="34" charset="0"/>
              </a:rPr>
              <a:t> </a:t>
            </a:r>
            <a:r>
              <a:rPr lang="en-US" sz="2400" dirty="0" err="1">
                <a:latin typeface="Abadi" panose="020B0604020202020204" pitchFamily="34" charset="0"/>
              </a:rPr>
              <a:t>меню</a:t>
            </a:r>
            <a:r>
              <a:rPr lang="en-US" sz="2400" dirty="0">
                <a:latin typeface="Abadi" panose="020B0604020202020204" pitchFamily="34" charset="0"/>
              </a:rPr>
              <a:t> с </a:t>
            </a:r>
            <a:r>
              <a:rPr lang="en-US" sz="2400" dirty="0" err="1">
                <a:latin typeface="Abadi" panose="020B0604020202020204" pitchFamily="34" charset="0"/>
              </a:rPr>
              <a:t>выбором</a:t>
            </a:r>
            <a:r>
              <a:rPr lang="en-US" sz="2400" dirty="0">
                <a:latin typeface="Abadi" panose="020B0604020202020204" pitchFamily="34" charset="0"/>
              </a:rPr>
              <a:t> </a:t>
            </a:r>
            <a:r>
              <a:rPr lang="en-US" sz="2400" dirty="0" err="1">
                <a:latin typeface="Abadi" panose="020B0604020202020204" pitchFamily="34" charset="0"/>
              </a:rPr>
              <a:t>кинотеатра</a:t>
            </a:r>
            <a:r>
              <a:rPr lang="en-US" sz="2400" dirty="0">
                <a:latin typeface="Abadi" panose="020B0604020202020204" pitchFamily="34" charset="0"/>
              </a:rPr>
              <a:t> в </a:t>
            </a:r>
            <a:r>
              <a:rPr lang="en-US" sz="2400" dirty="0" err="1">
                <a:latin typeface="Abadi" panose="020B0604020202020204" pitchFamily="34" charset="0"/>
              </a:rPr>
              <a:t>городе</a:t>
            </a:r>
            <a:r>
              <a:rPr lang="en-US" sz="2400" dirty="0">
                <a:latin typeface="Abadi" panose="020B0604020202020204" pitchFamily="34" charset="0"/>
              </a:rPr>
              <a:t> </a:t>
            </a:r>
            <a:r>
              <a:rPr lang="en-US" sz="2400" dirty="0" err="1">
                <a:latin typeface="Abadi" panose="020B0604020202020204" pitchFamily="34" charset="0"/>
              </a:rPr>
              <a:t>Киров</a:t>
            </a:r>
            <a:r>
              <a:rPr lang="en-US" sz="2400" dirty="0">
                <a:latin typeface="Abadi" panose="020B0604020202020204" pitchFamily="34" charset="0"/>
              </a:rPr>
              <a:t>.</a:t>
            </a:r>
          </a:p>
        </p:txBody>
      </p:sp>
      <p:pic>
        <p:nvPicPr>
          <p:cNvPr id="29" name="Рисунок 28" descr="Изображение выглядит как текст, монитор, экран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9D080FC4-ADBA-4433-9D4C-0D1F6AEAB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528" y="292679"/>
            <a:ext cx="4131948" cy="5758812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FA07B03-7E5B-4F33-A494-D72BC5BEB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reate Telegram bot with NodeJS and Firebase Cloud Functions">
            <a:extLst>
              <a:ext uri="{FF2B5EF4-FFF2-40B4-BE49-F238E27FC236}">
                <a16:creationId xmlns:a16="http://schemas.microsoft.com/office/drawing/2014/main" id="{F401B477-2E79-443D-9B32-9BB36D83C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BB9B4D-7182-471E-B825-A7E80AA06C9F}"/>
              </a:ext>
            </a:extLst>
          </p:cNvPr>
          <p:cNvSpPr txBox="1"/>
          <p:nvPr/>
        </p:nvSpPr>
        <p:spPr>
          <a:xfrm>
            <a:off x="838200" y="897334"/>
            <a:ext cx="3976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Impact" panose="020B0806030902050204" pitchFamily="34" charset="0"/>
              </a:rPr>
              <a:t>Первый запуск</a:t>
            </a:r>
          </a:p>
        </p:txBody>
      </p:sp>
    </p:spTree>
    <p:extLst>
      <p:ext uri="{BB962C8B-B14F-4D97-AF65-F5344CB8AC3E}">
        <p14:creationId xmlns:p14="http://schemas.microsoft.com/office/powerpoint/2010/main" val="340475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27AB4C5-0719-4E35-87CD-199EB59E3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BBD5D8D-131E-46C9-8ED3-18B799429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1942" y="0"/>
            <a:ext cx="9100058" cy="6858000"/>
          </a:xfrm>
          <a:custGeom>
            <a:avLst/>
            <a:gdLst>
              <a:gd name="connsiteX0" fmla="*/ 6010592 w 9100058"/>
              <a:gd name="connsiteY0" fmla="*/ 0 h 6858000"/>
              <a:gd name="connsiteX1" fmla="*/ 9100058 w 9100058"/>
              <a:gd name="connsiteY1" fmla="*/ 0 h 6858000"/>
              <a:gd name="connsiteX2" fmla="*/ 9100058 w 9100058"/>
              <a:gd name="connsiteY2" fmla="*/ 6858000 h 6858000"/>
              <a:gd name="connsiteX3" fmla="*/ 0 w 9100058"/>
              <a:gd name="connsiteY3" fmla="*/ 6858000 h 6858000"/>
              <a:gd name="connsiteX4" fmla="*/ 6010589 w 9100058"/>
              <a:gd name="connsiteY4" fmla="*/ 4 h 6858000"/>
              <a:gd name="connsiteX5" fmla="*/ 6010590 w 9100058"/>
              <a:gd name="connsiteY5" fmla="*/ 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00058" h="6858000">
                <a:moveTo>
                  <a:pt x="6010592" y="0"/>
                </a:moveTo>
                <a:lnTo>
                  <a:pt x="9100058" y="0"/>
                </a:lnTo>
                <a:lnTo>
                  <a:pt x="9100058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4FD15225-7AEB-4BB7-8D96-4228E41BB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205" y="1367073"/>
            <a:ext cx="4406774" cy="255973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ru-RU" sz="2400" b="1" dirty="0"/>
              <a:t>После выбора кинотеатра и даты показа бот формирует все сеансы на выбранный день и предоставляет все в удобной форме.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8F31E21-7C69-4004-8395-9FBD4ED7F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355" y="211643"/>
            <a:ext cx="2980154" cy="59012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26B28FD-CD95-43D0-AF9B-204DDCC9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287" y="1371600"/>
            <a:ext cx="3793068" cy="4741337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478F504-9E26-4692-A3E2-5363222B8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E45B96F-051C-4572-8E30-6A90BDB24A41}"/>
              </a:ext>
            </a:extLst>
          </p:cNvPr>
          <p:cNvSpPr txBox="1"/>
          <p:nvPr/>
        </p:nvSpPr>
        <p:spPr>
          <a:xfrm>
            <a:off x="500205" y="331857"/>
            <a:ext cx="3976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>
                <a:latin typeface="Impact" panose="020B0806030902050204" pitchFamily="34" charset="0"/>
              </a:rPr>
              <a:t>Подбор </a:t>
            </a:r>
            <a:r>
              <a:rPr lang="ru-RU" sz="4000" dirty="0">
                <a:latin typeface="Impact" panose="020B0806030902050204" pitchFamily="34" charset="0"/>
              </a:rPr>
              <a:t>сеанса</a:t>
            </a:r>
          </a:p>
        </p:txBody>
      </p:sp>
    </p:spTree>
    <p:extLst>
      <p:ext uri="{BB962C8B-B14F-4D97-AF65-F5344CB8AC3E}">
        <p14:creationId xmlns:p14="http://schemas.microsoft.com/office/powerpoint/2010/main" val="278788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37D505C3-540C-4E1B-AFF5-74A9D9BD3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Personal Telegram Bot for Alerting Your Phone (w/o code) - DEV Community">
            <a:extLst>
              <a:ext uri="{FF2B5EF4-FFF2-40B4-BE49-F238E27FC236}">
                <a16:creationId xmlns:a16="http://schemas.microsoft.com/office/drawing/2014/main" id="{6EA6FCE1-9EE4-4A38-B137-3A4389E48D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5C14909-AFB2-4E07-A65C-633954901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5BC4B016-0848-4634-83F9-FBC4C80CA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862C74-9E72-4E77-9B8B-B2D3051C5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038" y="3974007"/>
            <a:ext cx="1621569" cy="8286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cap="all" spc="300" dirty="0">
                <a:solidFill>
                  <a:srgbClr val="FFFFFF"/>
                </a:solidFill>
                <a:latin typeface="Stencil" panose="040409050D0802020404" pitchFamily="82" charset="0"/>
              </a:rPr>
              <a:t>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172A9-29C8-47E4-890D-CB3975FFB825}"/>
              </a:ext>
            </a:extLst>
          </p:cNvPr>
          <p:cNvSpPr txBox="1"/>
          <p:nvPr/>
        </p:nvSpPr>
        <p:spPr>
          <a:xfrm>
            <a:off x="8164038" y="4802681"/>
            <a:ext cx="3974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000" b="0" strike="noStrike" spc="-1" dirty="0">
                <a:solidFill>
                  <a:srgbClr val="FFFFFF"/>
                </a:solidFill>
                <a:latin typeface="Walbaum Display"/>
              </a:rPr>
              <a:t>Сервис предоставляет 4 вида взаимодействия с </a:t>
            </a:r>
            <a:r>
              <a:rPr lang="en-US" sz="2000" b="0" strike="noStrike" spc="-1" dirty="0">
                <a:solidFill>
                  <a:srgbClr val="FFFFFF"/>
                </a:solidFill>
                <a:latin typeface="Stencil"/>
              </a:rPr>
              <a:t>API</a:t>
            </a:r>
            <a:r>
              <a:rPr lang="ru-RU" sz="2000" b="0" strike="noStrike" spc="-1" dirty="0">
                <a:solidFill>
                  <a:srgbClr val="FFFFFF"/>
                </a:solidFill>
                <a:latin typeface="Walbaum Display"/>
              </a:rPr>
              <a:t>:</a:t>
            </a:r>
            <a:endParaRPr lang="en-US" sz="20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ru-RU" sz="2000" b="0" strike="noStrike" spc="-1" dirty="0">
                <a:solidFill>
                  <a:srgbClr val="FFFFFF"/>
                </a:solidFill>
                <a:latin typeface="Walbaum Display"/>
              </a:rPr>
              <a:t>Поиск по названию</a:t>
            </a:r>
            <a:endParaRPr lang="en-US" sz="20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ru-RU" sz="2000" b="0" strike="noStrike" spc="-1" dirty="0">
                <a:solidFill>
                  <a:srgbClr val="FFFFFF"/>
                </a:solidFill>
                <a:latin typeface="Walbaum Display"/>
              </a:rPr>
              <a:t>Поиск по идентификатору</a:t>
            </a:r>
            <a:endParaRPr lang="en-US" sz="20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ru-RU" sz="2000" b="0" strike="noStrike" spc="-1" dirty="0">
                <a:solidFill>
                  <a:srgbClr val="FFFFFF"/>
                </a:solidFill>
                <a:latin typeface="Walbaum Display"/>
              </a:rPr>
              <a:t>Поиск персоны по имени</a:t>
            </a:r>
            <a:endParaRPr lang="en-US" sz="20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ru-RU" sz="2000" b="0" strike="noStrike" spc="-1" dirty="0">
                <a:solidFill>
                  <a:srgbClr val="FFFFFF"/>
                </a:solidFill>
                <a:latin typeface="Walbaum Display"/>
              </a:rPr>
              <a:t>Поиск по отзывам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0B751E-D778-2B5A-A8CE-C75243CB5E2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28600" y="228600"/>
            <a:ext cx="4617000" cy="57150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62772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76632ED-E19E-4158-B662-798332A106EE}">
  <we:reference id="4b785c87-866c-4bad-85d8-5d1ae467ac9a" version="3.1.0.0" store="EXCatalog" storeType="EXCatalog"/>
  <we:alternateReferences>
    <we:reference id="WA104381909" version="3.1.0.0" store="ru-RU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</TotalTime>
  <Words>328</Words>
  <Application>Microsoft Office PowerPoint</Application>
  <PresentationFormat>Широкоэкранный</PresentationFormat>
  <Paragraphs>48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Abadi</vt:lpstr>
      <vt:lpstr>Aharoni</vt:lpstr>
      <vt:lpstr>Amasis MT Pro Black</vt:lpstr>
      <vt:lpstr>Arial</vt:lpstr>
      <vt:lpstr>Impact</vt:lpstr>
      <vt:lpstr>Stencil</vt:lpstr>
      <vt:lpstr>Walbaum Display</vt:lpstr>
      <vt:lpstr>RegattaVTI</vt:lpstr>
      <vt:lpstr>MVBOT</vt:lpstr>
      <vt:lpstr>Аналоги проекта</vt:lpstr>
      <vt:lpstr>HD Films Bot</vt:lpstr>
      <vt:lpstr>Elite Cinema</vt:lpstr>
      <vt:lpstr>Почему мы?</vt:lpstr>
      <vt:lpstr>Достигнутый инструментарий</vt:lpstr>
      <vt:lpstr>Презентация PowerPoint</vt:lpstr>
      <vt:lpstr>Презентация PowerPoint</vt:lpstr>
      <vt:lpstr>API</vt:lpstr>
      <vt:lpstr>API</vt:lpstr>
      <vt:lpstr>API</vt:lpstr>
      <vt:lpstr>API</vt:lpstr>
      <vt:lpstr>API</vt:lpstr>
      <vt:lpstr>MVBOT предоставляет доступ к бесплатным ресурсам  </vt:lpstr>
      <vt:lpstr>Диаграмма распределения времени</vt:lpstr>
      <vt:lpstr>Направления развития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MVBOT</dc:title>
  <cp:lastModifiedBy>Кузьмин Максим Андреевич</cp:lastModifiedBy>
  <cp:revision>1</cp:revision>
  <dcterms:created xsi:type="dcterms:W3CDTF">2022-04-20T07:08:38Z</dcterms:created>
  <dcterms:modified xsi:type="dcterms:W3CDTF">2022-11-12T13:23:11Z</dcterms:modified>
</cp:coreProperties>
</file>